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  <p:sldMasterId id="2147483762" r:id="rId2"/>
  </p:sldMasterIdLst>
  <p:notesMasterIdLst>
    <p:notesMasterId r:id="rId37"/>
  </p:notesMasterIdLst>
  <p:sldIdLst>
    <p:sldId id="256" r:id="rId3"/>
    <p:sldId id="319" r:id="rId4"/>
    <p:sldId id="318" r:id="rId5"/>
    <p:sldId id="369" r:id="rId6"/>
    <p:sldId id="355" r:id="rId7"/>
    <p:sldId id="356" r:id="rId8"/>
    <p:sldId id="359" r:id="rId9"/>
    <p:sldId id="394" r:id="rId10"/>
    <p:sldId id="321" r:id="rId11"/>
    <p:sldId id="260" r:id="rId12"/>
    <p:sldId id="360" r:id="rId13"/>
    <p:sldId id="342" r:id="rId14"/>
    <p:sldId id="371" r:id="rId15"/>
    <p:sldId id="373" r:id="rId16"/>
    <p:sldId id="392" r:id="rId17"/>
    <p:sldId id="372" r:id="rId18"/>
    <p:sldId id="374" r:id="rId19"/>
    <p:sldId id="395" r:id="rId20"/>
    <p:sldId id="396" r:id="rId21"/>
    <p:sldId id="391" r:id="rId22"/>
    <p:sldId id="400" r:id="rId23"/>
    <p:sldId id="397" r:id="rId24"/>
    <p:sldId id="291" r:id="rId25"/>
    <p:sldId id="292" r:id="rId26"/>
    <p:sldId id="294" r:id="rId27"/>
    <p:sldId id="296" r:id="rId28"/>
    <p:sldId id="295" r:id="rId29"/>
    <p:sldId id="297" r:id="rId30"/>
    <p:sldId id="399" r:id="rId31"/>
    <p:sldId id="298" r:id="rId32"/>
    <p:sldId id="401" r:id="rId33"/>
    <p:sldId id="299" r:id="rId34"/>
    <p:sldId id="300" r:id="rId35"/>
    <p:sldId id="398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84E241D-C661-426D-B491-AB53F8B7628E}">
          <p14:sldIdLst>
            <p14:sldId id="256"/>
          </p14:sldIdLst>
        </p14:section>
        <p14:section name="Summary Section" id="{CCD2D5BC-7525-4455-95A9-F33AD719329B}">
          <p14:sldIdLst>
            <p14:sldId id="319"/>
          </p14:sldIdLst>
        </p14:section>
        <p14:section name="About SPARC" id="{EB773C1F-ECF9-4EFB-A9CA-A71A749ABFD7}">
          <p14:sldIdLst>
            <p14:sldId id="318"/>
            <p14:sldId id="369"/>
            <p14:sldId id="355"/>
            <p14:sldId id="356"/>
            <p14:sldId id="359"/>
            <p14:sldId id="394"/>
          </p14:sldIdLst>
        </p14:section>
        <p14:section name="Outreach" id="{6B99D6CF-05E0-4730-95E6-475F66962CF8}">
          <p14:sldIdLst>
            <p14:sldId id="321"/>
            <p14:sldId id="260"/>
            <p14:sldId id="360"/>
          </p14:sldIdLst>
        </p14:section>
        <p14:section name="Projects" id="{8A168394-0DF4-41F9-8453-F3F92A9155DE}">
          <p14:sldIdLst>
            <p14:sldId id="342"/>
            <p14:sldId id="371"/>
            <p14:sldId id="373"/>
            <p14:sldId id="392"/>
            <p14:sldId id="372"/>
            <p14:sldId id="374"/>
            <p14:sldId id="395"/>
            <p14:sldId id="396"/>
            <p14:sldId id="391"/>
            <p14:sldId id="400"/>
          </p14:sldIdLst>
        </p14:section>
        <p14:section name="Special Topic" id="{8FD3107B-9AF9-4C43-A742-65DB2523CF8F}">
          <p14:sldIdLst>
            <p14:sldId id="397"/>
            <p14:sldId id="291"/>
            <p14:sldId id="292"/>
            <p14:sldId id="294"/>
            <p14:sldId id="296"/>
            <p14:sldId id="295"/>
            <p14:sldId id="297"/>
            <p14:sldId id="399"/>
            <p14:sldId id="298"/>
            <p14:sldId id="401"/>
            <p14:sldId id="299"/>
            <p14:sldId id="300"/>
            <p14:sldId id="3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44D"/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 autoAdjust="0"/>
    <p:restoredTop sz="94643" autoAdjust="0"/>
  </p:normalViewPr>
  <p:slideViewPr>
    <p:cSldViewPr snapToGrid="0">
      <p:cViewPr>
        <p:scale>
          <a:sx n="75" d="100"/>
          <a:sy n="75" d="100"/>
        </p:scale>
        <p:origin x="754" y="158"/>
      </p:cViewPr>
      <p:guideLst/>
    </p:cSldViewPr>
  </p:slideViewPr>
  <p:outlineViewPr>
    <p:cViewPr>
      <p:scale>
        <a:sx n="33" d="100"/>
        <a:sy n="33" d="100"/>
      </p:scale>
      <p:origin x="0" y="-24619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31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JPG>
</file>

<file path=ppt/media/image12.png>
</file>

<file path=ppt/media/image13.jpeg>
</file>

<file path=ppt/media/image14.pn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eg>
</file>

<file path=ppt/media/image26.jpeg>
</file>

<file path=ppt/media/image27.JPG>
</file>

<file path=ppt/media/image28.jpeg>
</file>

<file path=ppt/media/image29.png>
</file>

<file path=ppt/media/image3.svg>
</file>

<file path=ppt/media/image30.jpeg>
</file>

<file path=ppt/media/image31.jpeg>
</file>

<file path=ppt/media/image32.png>
</file>

<file path=ppt/media/image33.jpeg>
</file>

<file path=ppt/media/image34.jpeg>
</file>

<file path=ppt/media/image35.jpeg>
</file>

<file path=ppt/media/image36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9E0660-2AAC-E146-85F7-7906298D2758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849C72-B790-6B4E-A13F-357AB543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32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6:10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849C72-B790-6B4E-A13F-357AB5437C4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525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Fall 2016</a:t>
            </a: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Loachapoka</a:t>
            </a:r>
            <a:r>
              <a:rPr lang="en-US" dirty="0">
                <a:solidFill>
                  <a:schemeClr val="tx1"/>
                </a:solidFill>
              </a:rPr>
              <a:t> Robotics Mentoring- Mondays, Tuesdays, and Thursdays 3:00PM to 4:30PM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ECE Minority Presentation- November 14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AJHS E-Day- November 17th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South’s Best- December 3-4th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SCORE Claw Machine- December 3-4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Spring 2016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E-Day- Late February or early March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SPACE Day- Possible Event Next Semester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IEEE Sumo Robotics Competition (with local middle and high schools)- Spring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849C72-B790-6B4E-A13F-357AB5437C4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989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6:30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849C72-B790-6B4E-A13F-357AB5437C4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38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620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952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7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2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60" y="2166368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70318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304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4934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2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3984403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407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396" y="2011680"/>
            <a:ext cx="487680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00" y="2011680"/>
            <a:ext cx="487680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4809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913470"/>
            <a:ext cx="487680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2656566"/>
            <a:ext cx="487680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571" y="1913470"/>
            <a:ext cx="487680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00571" y="2656564"/>
            <a:ext cx="487680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927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463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8664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148840"/>
            <a:ext cx="6096000" cy="38404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56757" y="2147490"/>
            <a:ext cx="341376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3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4504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0" y="2211494"/>
            <a:ext cx="6339840" cy="384048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47135" y="2150621"/>
            <a:ext cx="341376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500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2551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6" y="609600"/>
            <a:ext cx="240238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609600"/>
            <a:ext cx="7973291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2" y="6422858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6" y="6422858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51" y="6422858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899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987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07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197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065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773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184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773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77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359" y="2011680"/>
            <a:ext cx="1036320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7900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5.png"/><Relationship Id="rId7" Type="http://schemas.openxmlformats.org/officeDocument/2006/relationships/slide" Target="slide9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slide" Target="slide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mailto:sparc.auburn@gmail.com" TargetMode="Externa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raspberrypi.org/downloads/raspbian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xample.com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utty.org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www.raspberrypi.org/learning/getting-started-with-picamera/worksheet/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hyperlink" Target="https://github.com/SPARC-Auburn" TargetMode="External"/><Relationship Id="rId7" Type="http://schemas.openxmlformats.org/officeDocument/2006/relationships/image" Target="../media/image14.png"/><Relationship Id="rId2" Type="http://schemas.openxmlformats.org/officeDocument/2006/relationships/hyperlink" Target="http://sparc.eng.auburn.edu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hyperlink" Target="mailto:sparc.auburn@gmail.com" TargetMode="External"/><Relationship Id="rId4" Type="http://schemas.openxmlformats.org/officeDocument/2006/relationships/hyperlink" Target="https://sparc-auburn.slack.com/messages/general" TargetMode="External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56485" y="2021112"/>
            <a:ext cx="7475220" cy="2191146"/>
          </a:xfrm>
        </p:spPr>
        <p:txBody>
          <a:bodyPr/>
          <a:lstStyle/>
          <a:p>
            <a:r>
              <a:rPr lang="en-US" dirty="0"/>
              <a:t>Welcome to: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8289" y="328613"/>
            <a:ext cx="11420273" cy="1571340"/>
          </a:xfrm>
        </p:spPr>
        <p:txBody>
          <a:bodyPr>
            <a:normAutofit/>
          </a:bodyPr>
          <a:lstStyle/>
          <a:p>
            <a:r>
              <a:rPr lang="en-US" sz="3200" b="1" dirty="0"/>
              <a:t>General Meeting</a:t>
            </a:r>
          </a:p>
          <a:p>
            <a:r>
              <a:rPr lang="en-US" sz="2400" dirty="0"/>
              <a:t>6 PM Tuesday, August 28, 2018</a:t>
            </a:r>
          </a:p>
          <a:p>
            <a:r>
              <a:rPr lang="en-US" sz="2400" dirty="0"/>
              <a:t>Broun Hall, Room 125</a:t>
            </a:r>
            <a:endParaRPr lang="en-US" sz="2400" b="1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D624094-092A-469D-87C1-E7E305DD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471" b="24375"/>
          <a:stretch/>
        </p:blipFill>
        <p:spPr>
          <a:xfrm>
            <a:off x="2547222" y="4073845"/>
            <a:ext cx="7093744" cy="24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675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0125" y="758948"/>
            <a:ext cx="7772400" cy="700305"/>
          </a:xfrm>
        </p:spPr>
        <p:txBody>
          <a:bodyPr/>
          <a:lstStyle/>
          <a:p>
            <a:r>
              <a:rPr lang="en-US" dirty="0"/>
              <a:t>Upcoming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0126" y="2124366"/>
            <a:ext cx="4739772" cy="4333583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GRAND Engineering Showcase</a:t>
            </a:r>
          </a:p>
          <a:p>
            <a:pPr lvl="1"/>
            <a:r>
              <a:rPr lang="en-US" dirty="0"/>
              <a:t>Tuesday, September 11</a:t>
            </a:r>
            <a:r>
              <a:rPr lang="en-US" baseline="30000" dirty="0"/>
              <a:t>th</a:t>
            </a:r>
            <a:r>
              <a:rPr lang="en-US" dirty="0"/>
              <a:t> for </a:t>
            </a:r>
            <a:r>
              <a:rPr lang="en-US"/>
              <a:t>4</a:t>
            </a:r>
            <a:r>
              <a:rPr lang="en-US" baseline="30000"/>
              <a:t>th</a:t>
            </a:r>
            <a:r>
              <a:rPr lang="en-US"/>
              <a:t>-8</a:t>
            </a:r>
            <a:r>
              <a:rPr lang="en-US" baseline="30000"/>
              <a:t>th</a:t>
            </a:r>
            <a:r>
              <a:rPr lang="en-US"/>
              <a:t> graders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AU Student Center Ballroom 5-7pm</a:t>
            </a:r>
          </a:p>
          <a:p>
            <a:pPr lvl="1"/>
            <a:r>
              <a:rPr lang="en-US" dirty="0"/>
              <a:t>Volunteers needed 1-8PM</a:t>
            </a:r>
          </a:p>
          <a:p>
            <a:pPr lvl="1"/>
            <a:r>
              <a:rPr lang="en-US" dirty="0"/>
              <a:t>Register: aub.ie/</a:t>
            </a:r>
            <a:r>
              <a:rPr lang="en-US" dirty="0" err="1"/>
              <a:t>grandvolunteer</a:t>
            </a:r>
            <a:endParaRPr lang="en-US" dirty="0"/>
          </a:p>
          <a:p>
            <a:pPr lvl="1"/>
            <a:r>
              <a:rPr lang="en-US" dirty="0">
                <a:solidFill>
                  <a:schemeClr val="tx1"/>
                </a:solidFill>
              </a:rPr>
              <a:t>Volunteer Meetings (Thurs. Sept. 6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lvl="2"/>
            <a:r>
              <a:rPr lang="en-US" dirty="0"/>
              <a:t>8:30am (breakfast)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12:30pm (lunch)</a:t>
            </a:r>
          </a:p>
          <a:p>
            <a:r>
              <a:rPr lang="en-US" dirty="0">
                <a:solidFill>
                  <a:schemeClr val="tx1"/>
                </a:solidFill>
              </a:rPr>
              <a:t>Opelika HS Robotics Team</a:t>
            </a:r>
          </a:p>
          <a:p>
            <a:pPr lvl="1"/>
            <a:r>
              <a:rPr lang="en-US" dirty="0"/>
              <a:t>Help mentor a local robotics team</a:t>
            </a:r>
          </a:p>
          <a:p>
            <a:pPr lvl="1"/>
            <a:r>
              <a:rPr lang="en-US" dirty="0"/>
              <a:t>Times: TWR: 3:30-6:30pm</a:t>
            </a:r>
          </a:p>
          <a:p>
            <a:pPr lvl="1"/>
            <a:r>
              <a:rPr lang="en-US" dirty="0"/>
              <a:t>Contact: Matthew Zacune &lt;maz0006@auburn.edu&gt;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877249" y="5581348"/>
            <a:ext cx="2699174" cy="289029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 algn="ctr">
              <a:buNone/>
            </a:pPr>
            <a:r>
              <a:rPr lang="en-US" sz="1650" dirty="0">
                <a:solidFill>
                  <a:schemeClr val="tx1"/>
                </a:solidFill>
              </a:rPr>
              <a:t>FRC Team 7072 Bot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759796" y="5578270"/>
            <a:ext cx="2699174" cy="289029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 algn="ctr">
              <a:buNone/>
            </a:pPr>
            <a:r>
              <a:rPr lang="en-US" sz="1650" dirty="0">
                <a:solidFill>
                  <a:schemeClr val="tx1"/>
                </a:solidFill>
              </a:rPr>
              <a:t>Engineering BBQ 2018</a:t>
            </a:r>
          </a:p>
        </p:txBody>
      </p:sp>
      <p:pic>
        <p:nvPicPr>
          <p:cNvPr id="10" name="Picture 9" descr="A group of people that are standing in the dirt&#10;&#10;Description generated with very high confidence">
            <a:extLst>
              <a:ext uri="{FF2B5EF4-FFF2-40B4-BE49-F238E27FC236}">
                <a16:creationId xmlns:a16="http://schemas.microsoft.com/office/drawing/2014/main" id="{3F5077A6-6120-4093-AE79-7C96F5797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1872" y="2285964"/>
            <a:ext cx="2929929" cy="3248779"/>
          </a:xfrm>
          <a:prstGeom prst="rect">
            <a:avLst/>
          </a:prstGeom>
        </p:spPr>
      </p:pic>
      <p:pic>
        <p:nvPicPr>
          <p:cNvPr id="1026" name="Picture 2" descr="https://lh3.googleusercontent.com/f7onvK9jpJUY3bZuF8wN_jC-pBYwO-dIARLn4tIKhOLVAACartiATUCafpP9566c_jHKKXEDaALwNCUq50xhXhoTpYPAWGxHs0K4Z0DX-e7Jx3nMvUcrY3JkCyh9GnqYWivHPy55dwC2UJW0ZBCxgng8GMIuMECSDmj3e93vD9IXSw3SBOMidqKFzPujg1R-A6quvBkbqasSi_EEamCAOvRsnfPR0OOp7FF8U-w8fSCEiT9cdjOupDkvRuXJaGfCSzwQry4XfxUbP7OW7E1S64WnLiSZJlSUTvjxE9hGDy4FFMfbJ40EPcYfBkuJ-pf7-sDvmDnm1hQRn3f8Mz6bpTIo4KymBxMJq53gwUoMeNUcUlmTPUlb_0BndpFzKEmei-243yxousLziI-txOI8MYiqZnj1GsX7fdzNhgslEh46miPPfDh6ickta4ubG9TKVmUReuvAvKr6a37U6Y29xxm5a_i2cPPRlFASZJvoQu1j4fJsG85H-qMDLqAnOjFHJ7VLJvJOUVHOSr4Ed4_Y9y18romM3_9V6-4wPI0oeEZIkkB18QOkrsiSg5YYnorMCuXXcsAWI5hsnFqVN9UBURZ7Cv6rgj91uMlevyBIV-5nI5AMUQyJAYdg-90AOJmW=w1404-h1053-no">
            <a:extLst>
              <a:ext uri="{FF2B5EF4-FFF2-40B4-BE49-F238E27FC236}">
                <a16:creationId xmlns:a16="http://schemas.microsoft.com/office/drawing/2014/main" id="{6955CFD3-4933-4EA3-BB35-431EB6300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4" t="2970" r="11716"/>
          <a:stretch/>
        </p:blipFill>
        <p:spPr bwMode="auto">
          <a:xfrm>
            <a:off x="5759796" y="2285964"/>
            <a:ext cx="2903996" cy="3248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8320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6BE53-8D02-4178-A608-5F7827584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Meetings this Week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FAAD74-5BC4-49CF-9222-561F5069F6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1"/>
          <a:stretch/>
        </p:blipFill>
        <p:spPr>
          <a:xfrm>
            <a:off x="-1042" y="1470659"/>
            <a:ext cx="12193041" cy="541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14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412F9A-18B1-41C5-8FFB-39211005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Open Forum</a:t>
            </a:r>
          </a:p>
        </p:txBody>
      </p:sp>
    </p:spTree>
    <p:extLst>
      <p:ext uri="{BB962C8B-B14F-4D97-AF65-F5344CB8AC3E}">
        <p14:creationId xmlns:p14="http://schemas.microsoft.com/office/powerpoint/2010/main" val="1563611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59" y="284176"/>
            <a:ext cx="6538028" cy="1508760"/>
          </a:xfrm>
        </p:spPr>
        <p:txBody>
          <a:bodyPr/>
          <a:lstStyle/>
          <a:p>
            <a:r>
              <a:rPr lang="en-US" dirty="0"/>
              <a:t>Major Project #1: </a:t>
            </a:r>
            <a:br>
              <a:rPr lang="en-US" dirty="0"/>
            </a:br>
            <a:r>
              <a:rPr lang="en-US" b="1" dirty="0"/>
              <a:t>IEEE Southeast con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3359" y="1965960"/>
            <a:ext cx="6897951" cy="4407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prstClr val="white"/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Competition Details:</a:t>
            </a:r>
          </a:p>
          <a:p>
            <a:pPr lvl="1">
              <a:buClr>
                <a:prstClr val="white"/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Build a “space debris” collecting robot</a:t>
            </a:r>
          </a:p>
          <a:p>
            <a:pPr lvl="1">
              <a:buClr>
                <a:prstClr val="white"/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Goal is to collect wood blocks and ball pit balls and deposit them on the side of a small flat ~100” square arena autonomously.</a:t>
            </a:r>
          </a:p>
          <a:p>
            <a:pPr lvl="1">
              <a:buClr>
                <a:prstClr val="white"/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Max dimensions: 9” x 9” x 11”</a:t>
            </a:r>
          </a:p>
          <a:p>
            <a:pPr lvl="0">
              <a:buClr>
                <a:prstClr val="white"/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When and Where:</a:t>
            </a:r>
          </a:p>
          <a:p>
            <a:pPr lvl="1">
              <a:buClr>
                <a:prstClr val="white"/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Thursday, April 11th, 2019 through Sunday, April 14th, 2019.</a:t>
            </a:r>
          </a:p>
          <a:p>
            <a:pPr lvl="1">
              <a:buClr>
                <a:prstClr val="white"/>
              </a:buClr>
              <a:defRPr/>
            </a:pPr>
            <a:r>
              <a:rPr lang="en-US" dirty="0">
                <a:solidFill>
                  <a:prstClr val="white"/>
                </a:solidFill>
              </a:rPr>
              <a:t>IEEE </a:t>
            </a:r>
            <a:r>
              <a:rPr lang="en-US" dirty="0" err="1">
                <a:solidFill>
                  <a:prstClr val="white"/>
                </a:solidFill>
              </a:rPr>
              <a:t>Southeastcon</a:t>
            </a:r>
            <a:r>
              <a:rPr lang="en-US" dirty="0">
                <a:solidFill>
                  <a:prstClr val="white"/>
                </a:solidFill>
              </a:rPr>
              <a:t> conference in Huntsville, AL 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Meeting Times</a:t>
            </a:r>
          </a:p>
          <a:p>
            <a:pPr marL="342900" marR="0" lvl="1" indent="-137160" algn="l" defTabSz="685800" rtl="0" eaLnBrk="1" fontAlgn="auto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Electrical/Software Meeting: TBD </a:t>
            </a:r>
          </a:p>
          <a:p>
            <a:pPr marL="342900" marR="0" lvl="1" indent="-137160" algn="l" defTabSz="685800" rtl="0" eaLnBrk="1" fontAlgn="auto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Mechanical Meeting: TBD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D4998-B292-4694-AAF9-D5328BE88EC0}"/>
              </a:ext>
            </a:extLst>
          </p:cNvPr>
          <p:cNvSpPr txBox="1">
            <a:spLocks/>
          </p:cNvSpPr>
          <p:nvPr/>
        </p:nvSpPr>
        <p:spPr>
          <a:xfrm>
            <a:off x="8265673" y="111151"/>
            <a:ext cx="3926327" cy="1681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 lead: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Matthew Castleberry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cap="none" dirty="0">
                <a:solidFill>
                  <a:srgbClr val="DD5515"/>
                </a:solidFill>
                <a:latin typeface="Corbel" panose="020B0503020204020204"/>
              </a:rPr>
              <a:t>Electrical lead: </a:t>
            </a:r>
            <a:r>
              <a:rPr lang="en-US" sz="2000" cap="none" dirty="0">
                <a:solidFill>
                  <a:srgbClr val="2D2D2D"/>
                </a:solidFill>
                <a:latin typeface="Corbel" panose="020B0503020204020204"/>
              </a:rPr>
              <a:t>Josh Jablonowski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cap="none" dirty="0">
                <a:solidFill>
                  <a:srgbClr val="DD5515"/>
                </a:solidFill>
                <a:latin typeface="Corbel" panose="020B0503020204020204"/>
              </a:rPr>
              <a:t>Mechanical lead: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Alex Jones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Slack Channel: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#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projectieee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D2D2D"/>
              </a:solidFill>
              <a:effectLst/>
              <a:uLnTx/>
              <a:uFillTx/>
              <a:latin typeface="Corbel" panose="020B0503020204020204"/>
              <a:ea typeface="+mj-ea"/>
              <a:cs typeface="+mj-cs"/>
            </a:endParaRPr>
          </a:p>
        </p:txBody>
      </p:sp>
      <p:sp>
        <p:nvSpPr>
          <p:cNvPr id="3" name="AutoShape 2" descr="competition arena">
            <a:extLst>
              <a:ext uri="{FF2B5EF4-FFF2-40B4-BE49-F238E27FC236}">
                <a16:creationId xmlns:a16="http://schemas.microsoft.com/office/drawing/2014/main" id="{881487ED-A2D5-4150-AF2E-CD92857A0F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E730FE-F6CA-40AF-9B9F-7C3EF3CAC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000" l="2889" r="91556">
                        <a14:foregroundMark x1="10000" y1="59000" x2="10000" y2="45667"/>
                        <a14:foregroundMark x1="7111" y1="47333" x2="6667" y2="57333"/>
                        <a14:foregroundMark x1="48222" y1="88000" x2="59333" y2="92667"/>
                        <a14:foregroundMark x1="59333" y1="92667" x2="62444" y2="90333"/>
                        <a14:foregroundMark x1="88000" y1="50333" x2="88000" y2="51333"/>
                        <a14:foregroundMark x1="91333" y1="48333" x2="84889" y2="42000"/>
                        <a14:foregroundMark x1="90000" y1="36333" x2="91556" y2="39667"/>
                        <a14:foregroundMark x1="58222" y1="98333" x2="56444" y2="97667"/>
                        <a14:foregroundMark x1="2889" y1="55667" x2="2889" y2="55667"/>
                        <a14:backgroundMark x1="92222" y1="40667" x2="92444" y2="38333"/>
                        <a14:backgroundMark x1="91778" y1="40333" x2="91778" y2="39333"/>
                        <a14:backgroundMark x1="56222" y1="98667" x2="56222" y2="98667"/>
                        <a14:backgroundMark x1="56444" y1="98000" x2="56000" y2="98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1310" y="1792935"/>
            <a:ext cx="4286250" cy="2857500"/>
          </a:xfrm>
          <a:prstGeom prst="rect">
            <a:avLst/>
          </a:prstGeom>
        </p:spPr>
      </p:pic>
      <p:pic>
        <p:nvPicPr>
          <p:cNvPr id="10" name="Picture 9" descr="A view of a city&#10;&#10;Description generated with very high confidence">
            <a:extLst>
              <a:ext uri="{FF2B5EF4-FFF2-40B4-BE49-F238E27FC236}">
                <a16:creationId xmlns:a16="http://schemas.microsoft.com/office/drawing/2014/main" id="{404C9CA8-B96B-441D-BD72-F06488688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2441" y="4786496"/>
            <a:ext cx="3441560" cy="190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01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58" y="284176"/>
            <a:ext cx="7306513" cy="1508760"/>
          </a:xfrm>
        </p:spPr>
        <p:txBody>
          <a:bodyPr>
            <a:normAutofit/>
          </a:bodyPr>
          <a:lstStyle/>
          <a:p>
            <a:r>
              <a:rPr lang="en-US" dirty="0"/>
              <a:t>Major Project #2: </a:t>
            </a:r>
            <a:br>
              <a:rPr lang="en-US" dirty="0"/>
            </a:br>
            <a:r>
              <a:rPr lang="en-US" b="1" dirty="0"/>
              <a:t>Mail Bird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3360" y="1965960"/>
            <a:ext cx="5903900" cy="4407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Will be used to experiment with payload pickup, identification, and delivery</a:t>
            </a:r>
          </a:p>
          <a:p>
            <a:pPr>
              <a:buClr>
                <a:prstClr val="white"/>
              </a:buClr>
              <a:defRPr/>
            </a:pPr>
            <a:r>
              <a:rPr lang="en-US" sz="1900" dirty="0">
                <a:solidFill>
                  <a:prstClr val="white"/>
                </a:solidFill>
              </a:rPr>
              <a:t>Partnership with RC Hobbyist Club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Semester Focus</a:t>
            </a:r>
          </a:p>
          <a:p>
            <a:pPr marL="342900" marR="0" lvl="1" indent="-137160" algn="l" defTabSz="685800" rtl="0" eaLnBrk="1" fontAlgn="auto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lang="en-US" sz="1900" dirty="0">
                <a:solidFill>
                  <a:prstClr val="white"/>
                </a:solidFill>
                <a:latin typeface="Corbel" panose="020B0503020204020204"/>
              </a:rPr>
              <a:t>Configure frame for waypoint navigation, etc.</a:t>
            </a:r>
          </a:p>
          <a:p>
            <a:pPr marL="342900" marR="0" lvl="1" indent="-137160" algn="l" defTabSz="685800" rtl="0" eaLnBrk="1" fontAlgn="auto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Develop package release mechanism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Meeting Times</a:t>
            </a:r>
          </a:p>
          <a:p>
            <a:pPr marL="342900" marR="0" lvl="1" indent="-137160" algn="l" defTabSz="685800" rtl="0" eaLnBrk="1" fontAlgn="auto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Wednesdays 11am – 1pm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D4998-B292-4694-AAF9-D5328BE88EC0}"/>
              </a:ext>
            </a:extLst>
          </p:cNvPr>
          <p:cNvSpPr txBox="1">
            <a:spLocks/>
          </p:cNvSpPr>
          <p:nvPr/>
        </p:nvSpPr>
        <p:spPr>
          <a:xfrm>
            <a:off x="7650178" y="575487"/>
            <a:ext cx="4229212" cy="926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 Lead: </a:t>
            </a:r>
            <a:r>
              <a:rPr lang="en-US" sz="2400" cap="none" dirty="0">
                <a:solidFill>
                  <a:srgbClr val="2D2D2D"/>
                </a:solidFill>
                <a:latin typeface="Corbel" panose="020B0503020204020204"/>
              </a:rPr>
              <a:t>Ryan Moran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D2D2D"/>
              </a:solidFill>
              <a:effectLst/>
              <a:uLnTx/>
              <a:uFillTx/>
              <a:latin typeface="Corbel" panose="020B050302020402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Slack Channel: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#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projectmailbird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D2D2D"/>
              </a:solidFill>
              <a:effectLst/>
              <a:uLnTx/>
              <a:uFillTx/>
              <a:latin typeface="Corbel" panose="020B0503020204020204"/>
              <a:ea typeface="+mj-ea"/>
              <a:cs typeface="+mj-cs"/>
            </a:endParaRPr>
          </a:p>
        </p:txBody>
      </p:sp>
      <p:pic>
        <p:nvPicPr>
          <p:cNvPr id="6" name="Picture 5" descr="A close up of a device&#10;&#10;Description generated with high confidence">
            <a:extLst>
              <a:ext uri="{FF2B5EF4-FFF2-40B4-BE49-F238E27FC236}">
                <a16:creationId xmlns:a16="http://schemas.microsoft.com/office/drawing/2014/main" id="{DD57EE85-7752-4A20-A7E8-906B27A2F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574" y="2364582"/>
            <a:ext cx="4638675" cy="347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426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59" y="284176"/>
            <a:ext cx="6538028" cy="1508760"/>
          </a:xfrm>
        </p:spPr>
        <p:txBody>
          <a:bodyPr/>
          <a:lstStyle/>
          <a:p>
            <a:r>
              <a:rPr lang="en-US" dirty="0"/>
              <a:t>Major Project #3: </a:t>
            </a:r>
            <a:br>
              <a:rPr lang="en-US" dirty="0"/>
            </a:br>
            <a:r>
              <a:rPr lang="en-US" b="1" dirty="0"/>
              <a:t>MATILDA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7440709" y="2574620"/>
            <a:ext cx="4386206" cy="3289655"/>
          </a:xfr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913359" y="1965960"/>
            <a:ext cx="6897951" cy="4407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MATILDA stands for Mesa Associates' Tactical Integrated Light-Force Deployment Assembly 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A bomb disposal robot from Dr.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Roppel’s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 research lab.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Is in disrepair both electrically and mechanically.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Arm is functional and controllable via Arduino.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Semester Focus</a:t>
            </a:r>
          </a:p>
          <a:p>
            <a:pPr marL="342900" marR="0" lvl="1" indent="-137160" algn="l" defTabSz="685800" rtl="0" eaLnBrk="1" fontAlgn="auto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Reestablishing mobility.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D4998-B292-4694-AAF9-D5328BE88EC0}"/>
              </a:ext>
            </a:extLst>
          </p:cNvPr>
          <p:cNvSpPr txBox="1">
            <a:spLocks/>
          </p:cNvSpPr>
          <p:nvPr/>
        </p:nvSpPr>
        <p:spPr>
          <a:xfrm>
            <a:off x="7585868" y="575487"/>
            <a:ext cx="4293522" cy="926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 lead: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TBD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Slack Channel: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#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projectmatilda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D2D2D"/>
              </a:solidFill>
              <a:effectLst/>
              <a:uLnTx/>
              <a:uFillTx/>
              <a:latin typeface="Corbel" panose="020B0503020204020204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13075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59" y="284176"/>
            <a:ext cx="6538028" cy="1508760"/>
          </a:xfrm>
        </p:spPr>
        <p:txBody>
          <a:bodyPr/>
          <a:lstStyle/>
          <a:p>
            <a:r>
              <a:rPr lang="en-US" dirty="0"/>
              <a:t>Side Project #1: </a:t>
            </a:r>
            <a:br>
              <a:rPr lang="en-US" dirty="0"/>
            </a:br>
            <a:r>
              <a:rPr lang="en-US" b="1" dirty="0"/>
              <a:t>Musical Tesla Coil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3360" y="1965960"/>
            <a:ext cx="4982616" cy="4407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Demonstrated Tesla Coil at Spring 2016/18 E-Days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Currently uses spark gap style circuitry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Generated estimated 400,000 volts of electricity.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Semester Focus:</a:t>
            </a:r>
          </a:p>
          <a:p>
            <a:pPr marL="342900" marR="0" lvl="1" indent="-137160" algn="l" defTabSz="685800" rtl="0" eaLnBrk="1" fontAlgn="auto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Convert it into a musical Tesla Coil.</a:t>
            </a:r>
          </a:p>
          <a:p>
            <a:pPr lvl="1">
              <a:buClr>
                <a:prstClr val="white"/>
              </a:buClr>
              <a:defRPr/>
            </a:pPr>
            <a:r>
              <a:rPr lang="en-US" sz="1900" dirty="0">
                <a:solidFill>
                  <a:prstClr val="white"/>
                </a:solidFill>
                <a:latin typeface="Corbel" panose="020B0503020204020204"/>
              </a:rPr>
              <a:t>Develop circuit and PCB design for new components</a:t>
            </a: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D4998-B292-4694-AAF9-D5328BE88EC0}"/>
              </a:ext>
            </a:extLst>
          </p:cNvPr>
          <p:cNvSpPr txBox="1">
            <a:spLocks/>
          </p:cNvSpPr>
          <p:nvPr/>
        </p:nvSpPr>
        <p:spPr>
          <a:xfrm>
            <a:off x="7451387" y="575487"/>
            <a:ext cx="4428003" cy="926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 lead: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TBD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Slack Channel: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#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projectteslacoil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D2D2D"/>
              </a:solidFill>
              <a:effectLst/>
              <a:uLnTx/>
              <a:uFillTx/>
              <a:latin typeface="Corbel" panose="020B0503020204020204"/>
              <a:ea typeface="+mj-ea"/>
              <a:cs typeface="+mj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552CE2-9448-420D-AFFD-679123A043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42" r="19536" b="15632"/>
          <a:stretch/>
        </p:blipFill>
        <p:spPr>
          <a:xfrm>
            <a:off x="6191035" y="2025040"/>
            <a:ext cx="2837740" cy="2556687"/>
          </a:xfrm>
          <a:prstGeom prst="rect">
            <a:avLst/>
          </a:prstGeom>
        </p:spPr>
      </p:pic>
      <p:pic>
        <p:nvPicPr>
          <p:cNvPr id="1026" name="Picture 2" descr="https://lh3.googleusercontent.com/HMAOZQ4m4ebA-V9DDCj_DN47FSIOCjF3s3_Iy3eGUA5R6WjSX5tDpsQ_xG8ZSGmm8s4N9qGYDBnOZYqjmqFChIkrCkS_QgpqtX6Z8UVJTqCe6tJvFNDsUDUQ3M4_GS9O1p_ELRbLIFDMihofQMM3dUJAl_xz6MUWlOID29m1ag_hUqpdD5t10A2I1sZvK5cYLBGu1DirUwc2KkB4YjuXAJkg1igIre2Rde5eu7w-72r2n3YbnrT308RjYmvYnFdAzu_dClW9CbiLvxApWCZIFLrBLR14Pi2aCkF-Dl2ueYmsccMzBHjtwWzZXWkNa-4sNQkxt7z5eTL_2cifeE756MqJu_L-Gth75umkjrwFsclPYSCyswiIfz0ShNqb93YFSm4HknruCbQR5dcWMgyZ5paAVASmIs381ewq7wxGgb_NtTgn9on__lchQSxkPlb_TA6eqXo7HQ1-OTDdVXt4eURgdDiUpMuAIJkPzcIhNwwqtgKXhM5kylye-TuU9inRzchBDcxtaoMRYEtaJd2-MjHfWoaGI1qmseq3iAUj1GlbV-9wyDG2DynnbObb0CT9U0gIT7h-8DCSXsZ13ZvRuF_-c_11uutflTCAwiPE=w1206-h905-no">
            <a:extLst>
              <a:ext uri="{FF2B5EF4-FFF2-40B4-BE49-F238E27FC236}">
                <a16:creationId xmlns:a16="http://schemas.microsoft.com/office/drawing/2014/main" id="{84A11B47-EACB-4090-9C67-55326D8D4E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00" t="14326" r="27611"/>
          <a:stretch/>
        </p:blipFill>
        <p:spPr bwMode="auto">
          <a:xfrm>
            <a:off x="9168532" y="2025040"/>
            <a:ext cx="2750884" cy="3454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45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59" y="284176"/>
            <a:ext cx="6538028" cy="1508760"/>
          </a:xfrm>
        </p:spPr>
        <p:txBody>
          <a:bodyPr/>
          <a:lstStyle/>
          <a:p>
            <a:r>
              <a:rPr lang="en-US" dirty="0"/>
              <a:t>Side Project #2: </a:t>
            </a:r>
            <a:br>
              <a:rPr lang="en-US" dirty="0"/>
            </a:br>
            <a:r>
              <a:rPr lang="en-US" b="1" dirty="0"/>
              <a:t>Automate Nerf Turret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3359" y="1965960"/>
            <a:ext cx="6897951" cy="4407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lang="en-US" sz="1900" dirty="0">
                <a:solidFill>
                  <a:prstClr val="white"/>
                </a:solidFill>
                <a:latin typeface="Corbel" panose="020B0503020204020204"/>
              </a:rPr>
              <a:t>Old project donated by EE department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lang="en-US" sz="1900" dirty="0">
                <a:solidFill>
                  <a:prstClr val="white"/>
                </a:solidFill>
                <a:latin typeface="Corbel" panose="020B0503020204020204"/>
              </a:rPr>
              <a:t>It was demonstrated last spring at E-Day and PEAK.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Needs a new purpose to improve demonstrations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D4998-B292-4694-AAF9-D5328BE88EC0}"/>
              </a:ext>
            </a:extLst>
          </p:cNvPr>
          <p:cNvSpPr txBox="1">
            <a:spLocks/>
          </p:cNvSpPr>
          <p:nvPr/>
        </p:nvSpPr>
        <p:spPr>
          <a:xfrm>
            <a:off x="8990091" y="575487"/>
            <a:ext cx="2889299" cy="926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 lead: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TBD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Slack Channel: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TBD</a:t>
            </a:r>
          </a:p>
        </p:txBody>
      </p:sp>
      <p:pic>
        <p:nvPicPr>
          <p:cNvPr id="3074" name="Picture 2" descr="https://lh3.googleusercontent.com/qbJv02GLpfRkMWUkn6IEPBSlC1Vkm2_mDBcvH5w-Knwh4TP2c88KGYOzeUdASp94K0fex3MbvRoUczTYzsJFjza8714jwBughEy-MR7r0l6zHDniulCO3M-64fyab__GKc7WQFLhkkJswjPN-5bHgjyRbh0m6vzJhcEQ9lnzvRPqaONIO8H-9BCMZeROk4hW9TL4Sh8L6p3LPcjHAHU53X964jRDnTv5QTvJJkZMM3NTM0yPgrf1vn2ulhefoK3qFd4DdPKsWj4N_72SN9kGviLdjbTnyWiFjLkKkNn49jx8f6_huW1U1Zcn53Um3K1HrQqtCsPaSJszXZWRTGLaFZ8QF7P9lZLqU18iuo7LyRg9lehvAIcCAs9BfaTIE2A0fH_XcepcQIj2o3_WejLDzTn2bzwb10-MyeDdsPurfoE3vdQRpZFttXyNVT0hVGjM77p5ZTzjkBgL30IAjlFC09uriCZl7bg3F8xKXJfoQzmCI2UAOfxf5y4jq0Hvw5glqtBW53IQjyNnky4ygQfW_kzcf-EJP3714ow2XjHtBEU4akmT7KKo56NffN_Se12EJKyxF4XdTdDBvKR-4yXCLKt5UxqZ65Xc53loHATN=w1139-h854-no">
            <a:extLst>
              <a:ext uri="{FF2B5EF4-FFF2-40B4-BE49-F238E27FC236}">
                <a16:creationId xmlns:a16="http://schemas.microsoft.com/office/drawing/2014/main" id="{088C859E-3E3F-44C1-A0F7-68D935CCEB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2" r="12758"/>
          <a:stretch/>
        </p:blipFill>
        <p:spPr bwMode="auto">
          <a:xfrm>
            <a:off x="7811310" y="2070180"/>
            <a:ext cx="3914776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4395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59" y="284176"/>
            <a:ext cx="6538028" cy="1508760"/>
          </a:xfrm>
        </p:spPr>
        <p:txBody>
          <a:bodyPr/>
          <a:lstStyle/>
          <a:p>
            <a:r>
              <a:rPr lang="en-US" dirty="0"/>
              <a:t>Side Project #3: </a:t>
            </a:r>
            <a:br>
              <a:rPr lang="en-US" dirty="0"/>
            </a:br>
            <a:r>
              <a:rPr lang="en-US" b="1" dirty="0"/>
              <a:t>3D Print Enclosure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3360" y="1965960"/>
            <a:ext cx="4982616" cy="4407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Design double decker 3D printer enclosure to hold our </a:t>
            </a:r>
            <a:r>
              <a:rPr kumimoji="0" lang="en-US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Creality</a:t>
            </a: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 CR10 and Lulzbot </a:t>
            </a:r>
            <a:r>
              <a:rPr kumimoji="0" lang="en-US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Taz</a:t>
            </a: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 3.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lang="en-US" sz="1900" dirty="0">
                <a:solidFill>
                  <a:prstClr val="white"/>
                </a:solidFill>
                <a:latin typeface="Corbel" panose="020B0503020204020204"/>
              </a:rPr>
              <a:t>Will have wheels and have hinged doors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Will potentially use </a:t>
            </a:r>
            <a:r>
              <a:rPr lang="en-US" sz="1900" dirty="0">
                <a:solidFill>
                  <a:prstClr val="white"/>
                </a:solidFill>
                <a:latin typeface="Corbel" panose="020B0503020204020204"/>
              </a:rPr>
              <a:t>O</a:t>
            </a:r>
            <a:r>
              <a:rPr kumimoji="0" lang="en-US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ctoprint</a:t>
            </a: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 on Raspberry Pi(s) to control printers.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D4998-B292-4694-AAF9-D5328BE88EC0}"/>
              </a:ext>
            </a:extLst>
          </p:cNvPr>
          <p:cNvSpPr txBox="1">
            <a:spLocks/>
          </p:cNvSpPr>
          <p:nvPr/>
        </p:nvSpPr>
        <p:spPr>
          <a:xfrm>
            <a:off x="7451387" y="575487"/>
            <a:ext cx="4428003" cy="926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 lead: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Alex J. and Josh J.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Slack Channel: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#3dprinting</a:t>
            </a:r>
          </a:p>
        </p:txBody>
      </p:sp>
      <p:pic>
        <p:nvPicPr>
          <p:cNvPr id="4" name="Picture 3" descr="A picture containing indoor, floor, table, wall&#10;&#10;Description generated with very high confidence">
            <a:extLst>
              <a:ext uri="{FF2B5EF4-FFF2-40B4-BE49-F238E27FC236}">
                <a16:creationId xmlns:a16="http://schemas.microsoft.com/office/drawing/2014/main" id="{18FD46EC-11BC-4175-BB6E-77AFD8D65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003" y="3657598"/>
            <a:ext cx="3989561" cy="2992171"/>
          </a:xfrm>
          <a:prstGeom prst="rect">
            <a:avLst/>
          </a:prstGeom>
        </p:spPr>
      </p:pic>
      <p:pic>
        <p:nvPicPr>
          <p:cNvPr id="9" name="Picture 8" descr="A desk with a computer on a table&#10;&#10;Description generated with high confidence">
            <a:extLst>
              <a:ext uri="{FF2B5EF4-FFF2-40B4-BE49-F238E27FC236}">
                <a16:creationId xmlns:a16="http://schemas.microsoft.com/office/drawing/2014/main" id="{0DB4D243-265C-472F-A592-03C126101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684" y="2084247"/>
            <a:ext cx="4853041" cy="363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25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59" y="284176"/>
            <a:ext cx="6538028" cy="1508760"/>
          </a:xfrm>
        </p:spPr>
        <p:txBody>
          <a:bodyPr>
            <a:normAutofit fontScale="90000"/>
          </a:bodyPr>
          <a:lstStyle/>
          <a:p>
            <a:r>
              <a:rPr lang="en-US" dirty="0"/>
              <a:t>Side Project #4: </a:t>
            </a:r>
            <a:br>
              <a:rPr lang="en-US" dirty="0"/>
            </a:br>
            <a:r>
              <a:rPr lang="en-US" b="1" dirty="0"/>
              <a:t>Vertical Axis Wind Turbine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3360" y="1965960"/>
            <a:ext cx="4982616" cy="4407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kumimoji="0" lang="en-US" sz="1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Will create a 3D printed vertical axis wind turbine to generate a small amount of electricity.</a:t>
            </a:r>
          </a:p>
          <a:p>
            <a:pPr marL="171450" marR="0" lvl="0" indent="-137160" algn="l" defTabSz="6858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/>
              </a:buClr>
              <a:buSzPct val="80000"/>
              <a:buFont typeface="Corbel" pitchFamily="34" charset="0"/>
              <a:buChar char="•"/>
              <a:tabLst/>
              <a:defRPr/>
            </a:pPr>
            <a:r>
              <a:rPr lang="en-US" sz="1900" dirty="0">
                <a:solidFill>
                  <a:prstClr val="white"/>
                </a:solidFill>
                <a:latin typeface="Corbel" panose="020B0503020204020204"/>
              </a:rPr>
              <a:t>Potentially will be used as a cell phone charger.</a:t>
            </a: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D4998-B292-4694-AAF9-D5328BE88EC0}"/>
              </a:ext>
            </a:extLst>
          </p:cNvPr>
          <p:cNvSpPr txBox="1">
            <a:spLocks/>
          </p:cNvSpPr>
          <p:nvPr/>
        </p:nvSpPr>
        <p:spPr>
          <a:xfrm>
            <a:off x="7451387" y="575487"/>
            <a:ext cx="4428003" cy="926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 lead: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TBD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Slack Channel: </a:t>
            </a:r>
            <a:r>
              <a:rPr lang="en-US" sz="2400" cap="none" dirty="0">
                <a:solidFill>
                  <a:srgbClr val="2D2D2D"/>
                </a:solidFill>
                <a:latin typeface="Corbel" panose="020B0503020204020204"/>
              </a:rPr>
              <a:t>TBD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D2D2D"/>
              </a:solidFill>
              <a:effectLst/>
              <a:uLnTx/>
              <a:uFillTx/>
              <a:latin typeface="Corbel" panose="020B0503020204020204"/>
              <a:ea typeface="+mj-ea"/>
              <a:cs typeface="+mj-cs"/>
            </a:endParaRPr>
          </a:p>
        </p:txBody>
      </p:sp>
      <p:pic>
        <p:nvPicPr>
          <p:cNvPr id="1026" name="Picture 2" descr="https://cdn.thingiverse.com/renders/a2/9f/37/58/9a/IMG_0518_preview_featured.JPG">
            <a:extLst>
              <a:ext uri="{FF2B5EF4-FFF2-40B4-BE49-F238E27FC236}">
                <a16:creationId xmlns:a16="http://schemas.microsoft.com/office/drawing/2014/main" id="{40360881-BA21-4F7A-9064-D9235DDFE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7690" y="1922033"/>
            <a:ext cx="59817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907A24-1BF9-452A-B2C5-383E81EDD34A}"/>
              </a:ext>
            </a:extLst>
          </p:cNvPr>
          <p:cNvSpPr txBox="1"/>
          <p:nvPr/>
        </p:nvSpPr>
        <p:spPr>
          <a:xfrm>
            <a:off x="6838949" y="6389158"/>
            <a:ext cx="4391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https://www.thingiverse.com/thing:948401</a:t>
            </a:r>
          </a:p>
        </p:txBody>
      </p:sp>
    </p:spTree>
    <p:extLst>
      <p:ext uri="{BB962C8B-B14F-4D97-AF65-F5344CB8AC3E}">
        <p14:creationId xmlns:p14="http://schemas.microsoft.com/office/powerpoint/2010/main" val="322897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C3FAF-419E-459C-A6F9-5AAE9CBF5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Summary Zoom 4">
                <a:extLst>
                  <a:ext uri="{FF2B5EF4-FFF2-40B4-BE49-F238E27FC236}">
                    <a16:creationId xmlns:a16="http://schemas.microsoft.com/office/drawing/2014/main" id="{F6FB2C97-1DD2-4E90-A973-2729A46AA99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66308886"/>
                  </p:ext>
                </p:extLst>
              </p:nvPr>
            </p:nvGraphicFramePr>
            <p:xfrm>
              <a:off x="2209800" y="2011366"/>
              <a:ext cx="7772400" cy="4206875"/>
            </p:xfrm>
            <a:graphic>
              <a:graphicData uri="http://schemas.microsoft.com/office/powerpoint/2016/summaryzoom">
                <psuz:summaryZm>
                  <psuz:summaryZmObj sectionId="{EB773C1F-ECF9-4EFB-A9CA-A71A749ABFD7}">
                    <psuz:zmPr id="{A8EC4F4D-9FC9-48D6-A65E-ACFA87AC4CF0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57598" y="147242"/>
                          <a:ext cx="3365499" cy="189309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6B99D6CF-05E0-4730-95E6-475F66962CF8}">
                    <psuz:zmPr id="{12A5CF88-BF93-405F-91DD-F7517A072569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949303" y="147242"/>
                          <a:ext cx="3365499" cy="189309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8A168394-0DF4-41F9-8453-F3F92A9155DE}">
                    <psuz:zmPr id="{1107A25E-70FE-43B3-A128-C39A3914790E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57598" y="2166541"/>
                          <a:ext cx="3365499" cy="189309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8FD3107B-9AF9-4C43-A742-65DB2523CF8F}">
                    <psuz:zmPr id="{8C923562-4FF1-4F62-A9C9-67E554470353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949303" y="2166541"/>
                          <a:ext cx="3365499" cy="189309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Summary Zoom 4">
                <a:extLst>
                  <a:ext uri="{FF2B5EF4-FFF2-40B4-BE49-F238E27FC236}">
                    <a16:creationId xmlns:a16="http://schemas.microsoft.com/office/drawing/2014/main" id="{F6FB2C97-1DD2-4E90-A973-2729A46AA997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2209800" y="2011366"/>
                <a:ext cx="7772400" cy="4206875"/>
                <a:chOff x="2209800" y="2011366"/>
                <a:chExt cx="7772400" cy="4206875"/>
              </a:xfrm>
            </p:grpSpPr>
            <p:pic>
              <p:nvPicPr>
                <p:cNvPr id="3" name="Picture 3">
                  <a:hlinkClick r:id="rId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667398" y="2158608"/>
                  <a:ext cx="3365499" cy="1893093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Picture 7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59103" y="2158608"/>
                  <a:ext cx="3365499" cy="1893093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Picture 4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667398" y="4177907"/>
                  <a:ext cx="3365499" cy="1893093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Picture 6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159103" y="4177907"/>
                  <a:ext cx="3365499" cy="1893093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29754179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Side Project #5: </a:t>
            </a:r>
            <a:br>
              <a:rPr lang="en-US" sz="3600" dirty="0"/>
            </a:br>
            <a:r>
              <a:rPr lang="en-US" sz="3600" b="1" dirty="0"/>
              <a:t>Lab Assistant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358" y="2169978"/>
            <a:ext cx="6720471" cy="4277678"/>
          </a:xfrm>
        </p:spPr>
        <p:txBody>
          <a:bodyPr>
            <a:normAutofit/>
          </a:bodyPr>
          <a:lstStyle/>
          <a:p>
            <a:r>
              <a:rPr lang="en-US" sz="2000" dirty="0"/>
              <a:t>Goal: create an automated lab assistant.</a:t>
            </a:r>
          </a:p>
          <a:p>
            <a:r>
              <a:rPr lang="en-US" sz="2000" dirty="0"/>
              <a:t>Is voice controlled.</a:t>
            </a:r>
          </a:p>
          <a:p>
            <a:r>
              <a:rPr lang="en-US" sz="2000" dirty="0"/>
              <a:t>One day will consist of both a stationary and mobile system.</a:t>
            </a:r>
          </a:p>
          <a:p>
            <a:r>
              <a:rPr lang="en-US" sz="2000" dirty="0"/>
              <a:t>Can be embedded on the new group chat system Slack.</a:t>
            </a:r>
          </a:p>
          <a:p>
            <a:r>
              <a:rPr lang="en-US" sz="2000" dirty="0"/>
              <a:t>Programmed in Node.JS (Framework of JavaScript)</a:t>
            </a:r>
          </a:p>
          <a:p>
            <a:r>
              <a:rPr lang="en-US" sz="2000" dirty="0"/>
              <a:t>Semester Focus</a:t>
            </a:r>
          </a:p>
          <a:p>
            <a:pPr lvl="1"/>
            <a:r>
              <a:rPr lang="en-US" sz="1800" dirty="0"/>
              <a:t>Add functionality</a:t>
            </a:r>
          </a:p>
          <a:p>
            <a:pPr lvl="1"/>
            <a:r>
              <a:rPr lang="en-US" sz="1800" dirty="0"/>
              <a:t>Add database for keeping track of members and equipment</a:t>
            </a:r>
          </a:p>
          <a:p>
            <a:pPr>
              <a:buClr>
                <a:schemeClr val="tx1"/>
              </a:buClr>
            </a:pPr>
            <a:r>
              <a:rPr lang="en-US" sz="2000" dirty="0"/>
              <a:t>Slack Channel</a:t>
            </a:r>
          </a:p>
          <a:p>
            <a:pPr lvl="1">
              <a:buClr>
                <a:schemeClr val="tx1"/>
              </a:buClr>
            </a:pPr>
            <a:r>
              <a:rPr lang="en-US" sz="1800" dirty="0"/>
              <a:t>#</a:t>
            </a:r>
            <a:r>
              <a:rPr lang="en-US" sz="1800" dirty="0" err="1"/>
              <a:t>projectlabassistant</a:t>
            </a:r>
            <a:endParaRPr lang="en-US" sz="1800" dirty="0"/>
          </a:p>
        </p:txBody>
      </p:sp>
      <p:sp>
        <p:nvSpPr>
          <p:cNvPr id="4" name="AutoShape 2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8738714" y="1708786"/>
            <a:ext cx="1391027" cy="139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 dirty="0"/>
          </a:p>
        </p:txBody>
      </p:sp>
      <p:sp>
        <p:nvSpPr>
          <p:cNvPr id="5" name="AutoShape 4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1754981" y="863204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860931" y="253533"/>
            <a:ext cx="1471958" cy="15394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None/>
            </a:pPr>
            <a:r>
              <a:rPr lang="en-US" sz="1800" b="1" dirty="0">
                <a:solidFill>
                  <a:schemeClr val="bg2"/>
                </a:solidFill>
              </a:rPr>
              <a:t>K</a:t>
            </a:r>
            <a:r>
              <a:rPr lang="en-US" sz="1600" dirty="0">
                <a:solidFill>
                  <a:schemeClr val="bg2"/>
                </a:solidFill>
              </a:rPr>
              <a:t>inematic</a:t>
            </a:r>
          </a:p>
          <a:p>
            <a:pPr marL="34290" indent="0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None/>
            </a:pPr>
            <a:r>
              <a:rPr lang="en-US" sz="1800" b="1" dirty="0">
                <a:solidFill>
                  <a:schemeClr val="bg2"/>
                </a:solidFill>
              </a:rPr>
              <a:t>A</a:t>
            </a:r>
            <a:r>
              <a:rPr lang="en-US" sz="1600" dirty="0">
                <a:solidFill>
                  <a:schemeClr val="bg2"/>
                </a:solidFill>
              </a:rPr>
              <a:t>utonomous</a:t>
            </a:r>
          </a:p>
          <a:p>
            <a:pPr marL="34290" indent="0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None/>
            </a:pPr>
            <a:r>
              <a:rPr lang="en-US" sz="1800" b="1" dirty="0">
                <a:solidFill>
                  <a:schemeClr val="bg2"/>
                </a:solidFill>
              </a:rPr>
              <a:t>R</a:t>
            </a:r>
            <a:r>
              <a:rPr lang="en-US" sz="1600" dirty="0">
                <a:solidFill>
                  <a:schemeClr val="bg2"/>
                </a:solidFill>
              </a:rPr>
              <a:t>obot</a:t>
            </a:r>
          </a:p>
          <a:p>
            <a:pPr marL="34290" indent="0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None/>
            </a:pPr>
            <a:r>
              <a:rPr lang="en-US" sz="1800" b="1" dirty="0">
                <a:solidFill>
                  <a:schemeClr val="bg2"/>
                </a:solidFill>
              </a:rPr>
              <a:t>E</a:t>
            </a:r>
            <a:r>
              <a:rPr lang="en-US" sz="1600" dirty="0">
                <a:solidFill>
                  <a:schemeClr val="bg2"/>
                </a:solidFill>
              </a:rPr>
              <a:t>nriches</a:t>
            </a:r>
          </a:p>
          <a:p>
            <a:pPr marL="34290" indent="0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None/>
            </a:pPr>
            <a:r>
              <a:rPr lang="en-US" sz="1800" b="1" dirty="0">
                <a:solidFill>
                  <a:schemeClr val="bg2"/>
                </a:solidFill>
              </a:rPr>
              <a:t>N</a:t>
            </a:r>
            <a:r>
              <a:rPr lang="en-US" sz="1600" dirty="0">
                <a:solidFill>
                  <a:schemeClr val="bg2"/>
                </a:solidFill>
              </a:rPr>
              <a:t>ewcomers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3F7082-F3B0-42B8-89D2-16902C094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6754" y="2404302"/>
            <a:ext cx="3516627" cy="400819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3872F06-399D-4646-B805-8BF0C634C572}"/>
              </a:ext>
            </a:extLst>
          </p:cNvPr>
          <p:cNvSpPr txBox="1">
            <a:spLocks/>
          </p:cNvSpPr>
          <p:nvPr/>
        </p:nvSpPr>
        <p:spPr>
          <a:xfrm>
            <a:off x="7451387" y="575487"/>
            <a:ext cx="4428003" cy="926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 lead: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TBD</a:t>
            </a:r>
          </a:p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DD5515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Slack Channel: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#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projectlabassistant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D2D2D"/>
              </a:solidFill>
              <a:effectLst/>
              <a:uLnTx/>
              <a:uFillTx/>
              <a:latin typeface="Corbel" panose="020B0503020204020204"/>
              <a:ea typeface="+mj-ea"/>
              <a:cs typeface="+mj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304CF11-3A7C-4138-B1B2-EF7EA24EA8CE}"/>
              </a:ext>
            </a:extLst>
          </p:cNvPr>
          <p:cNvSpPr txBox="1">
            <a:spLocks/>
          </p:cNvSpPr>
          <p:nvPr/>
        </p:nvSpPr>
        <p:spPr>
          <a:xfrm>
            <a:off x="6119938" y="268853"/>
            <a:ext cx="1471958" cy="1232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None/>
            </a:pPr>
            <a:r>
              <a:rPr lang="en-US" sz="1600" b="1" dirty="0">
                <a:solidFill>
                  <a:schemeClr val="bg2"/>
                </a:solidFill>
              </a:rPr>
              <a:t>L</a:t>
            </a:r>
            <a:r>
              <a:rPr lang="en-US" sz="1600" dirty="0">
                <a:solidFill>
                  <a:schemeClr val="bg2"/>
                </a:solidFill>
              </a:rPr>
              <a:t>ab</a:t>
            </a:r>
          </a:p>
          <a:p>
            <a:pPr marL="34290" indent="0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None/>
            </a:pPr>
            <a:r>
              <a:rPr lang="en-US" sz="1600" b="1" dirty="0">
                <a:solidFill>
                  <a:schemeClr val="bg2"/>
                </a:solidFill>
              </a:rPr>
              <a:t>I</a:t>
            </a:r>
            <a:r>
              <a:rPr lang="en-US" sz="1600" dirty="0">
                <a:solidFill>
                  <a:schemeClr val="bg2"/>
                </a:solidFill>
              </a:rPr>
              <a:t>nformation</a:t>
            </a:r>
          </a:p>
          <a:p>
            <a:pPr marL="34290" indent="0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None/>
            </a:pPr>
            <a:r>
              <a:rPr lang="en-US" sz="1600" b="1" dirty="0">
                <a:solidFill>
                  <a:schemeClr val="bg2"/>
                </a:solidFill>
              </a:rPr>
              <a:t>S</a:t>
            </a:r>
            <a:r>
              <a:rPr lang="en-US" sz="1600" dirty="0">
                <a:solidFill>
                  <a:schemeClr val="bg2"/>
                </a:solidFill>
              </a:rPr>
              <a:t>upport</a:t>
            </a:r>
          </a:p>
          <a:p>
            <a:pPr marL="34290" indent="0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None/>
            </a:pPr>
            <a:r>
              <a:rPr lang="en-US" sz="1600" b="1" dirty="0">
                <a:solidFill>
                  <a:schemeClr val="bg2"/>
                </a:solidFill>
              </a:rPr>
              <a:t>T</a:t>
            </a:r>
            <a:r>
              <a:rPr lang="en-US" sz="1600" dirty="0">
                <a:solidFill>
                  <a:schemeClr val="bg2"/>
                </a:solidFill>
              </a:rPr>
              <a:t>ool</a:t>
            </a:r>
          </a:p>
        </p:txBody>
      </p:sp>
    </p:spTree>
    <p:extLst>
      <p:ext uri="{BB962C8B-B14F-4D97-AF65-F5344CB8AC3E}">
        <p14:creationId xmlns:p14="http://schemas.microsoft.com/office/powerpoint/2010/main" val="1409688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9E03D8-0826-4EDF-B707-18D2DFF08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217" y="2169978"/>
            <a:ext cx="11471565" cy="1739347"/>
          </a:xfrm>
        </p:spPr>
        <p:txBody>
          <a:bodyPr/>
          <a:lstStyle/>
          <a:p>
            <a:r>
              <a:rPr lang="en-US" dirty="0"/>
              <a:t>Project Ideas?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9A504-4927-4E12-8E60-210A329811A2}"/>
              </a:ext>
            </a:extLst>
          </p:cNvPr>
          <p:cNvSpPr txBox="1">
            <a:spLocks/>
          </p:cNvSpPr>
          <p:nvPr/>
        </p:nvSpPr>
        <p:spPr>
          <a:xfrm>
            <a:off x="1859786" y="4544838"/>
            <a:ext cx="8472426" cy="12222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email us at </a:t>
            </a:r>
            <a:r>
              <a:rPr lang="en-US" sz="2800" dirty="0">
                <a:hlinkClick r:id="rId2"/>
              </a:rPr>
              <a:t>sparc.auburn@gmail.com</a:t>
            </a:r>
            <a:endParaRPr lang="en-US" sz="2800" dirty="0"/>
          </a:p>
          <a:p>
            <a:r>
              <a:rPr lang="en-US" sz="2800" dirty="0"/>
              <a:t>or DM Matthew Castleberry @mcberry23 via Slack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29511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412F9A-18B1-41C5-8FFB-39211005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Maker Training Session:</a:t>
            </a: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8401C1F5-E3BB-4FC7-A33E-86951DBDCFB9}"/>
              </a:ext>
            </a:extLst>
          </p:cNvPr>
          <p:cNvSpPr txBox="1">
            <a:spLocks/>
          </p:cNvSpPr>
          <p:nvPr/>
        </p:nvSpPr>
        <p:spPr>
          <a:xfrm>
            <a:off x="843209" y="3885279"/>
            <a:ext cx="1051560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0" kern="1200" cap="all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Raspberry Pi and Linux</a:t>
            </a:r>
          </a:p>
        </p:txBody>
      </p:sp>
    </p:spTree>
    <p:extLst>
      <p:ext uri="{BB962C8B-B14F-4D97-AF65-F5344CB8AC3E}">
        <p14:creationId xmlns:p14="http://schemas.microsoft.com/office/powerpoint/2010/main" val="1408805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/>
          <a:lstStyle/>
          <a:p>
            <a:r>
              <a:rPr lang="en-US" dirty="0"/>
              <a:t>What is a Raspberry Pi?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057400"/>
            <a:ext cx="6226581" cy="4287982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tx1"/>
                </a:solidFill>
              </a:rPr>
              <a:t>A relatively inexpensive single board computer.</a:t>
            </a:r>
          </a:p>
          <a:p>
            <a:r>
              <a:rPr lang="en-US" dirty="0">
                <a:solidFill>
                  <a:schemeClr val="tx1"/>
                </a:solidFill>
              </a:rPr>
              <a:t>Only $5 for Zero or $35 for more powerful one</a:t>
            </a:r>
          </a:p>
          <a:p>
            <a:r>
              <a:rPr lang="en-US" dirty="0">
                <a:solidFill>
                  <a:schemeClr val="tx1"/>
                </a:solidFill>
              </a:rPr>
              <a:t>Capable of running operating systems such as Raspbian Linux, Ubuntu Linux, Windows 10 IOT, etc.</a:t>
            </a:r>
          </a:p>
          <a:p>
            <a:r>
              <a:rPr lang="en-US" dirty="0">
                <a:solidFill>
                  <a:schemeClr val="tx1"/>
                </a:solidFill>
              </a:rPr>
              <a:t>Originally released in February 2012.</a:t>
            </a:r>
          </a:p>
          <a:p>
            <a:r>
              <a:rPr lang="en-US" dirty="0">
                <a:solidFill>
                  <a:schemeClr val="tx1"/>
                </a:solidFill>
              </a:rPr>
              <a:t>Has USB ports, video outputs, and an audio output.</a:t>
            </a:r>
          </a:p>
          <a:p>
            <a:r>
              <a:rPr lang="en-US" dirty="0">
                <a:solidFill>
                  <a:schemeClr val="tx1"/>
                </a:solidFill>
              </a:rPr>
              <a:t>Is capable of connecting to the internet through </a:t>
            </a:r>
            <a:r>
              <a:rPr lang="en-US" dirty="0" err="1">
                <a:solidFill>
                  <a:schemeClr val="tx1"/>
                </a:solidFill>
              </a:rPr>
              <a:t>WiFi</a:t>
            </a:r>
            <a:r>
              <a:rPr lang="en-US" dirty="0">
                <a:solidFill>
                  <a:schemeClr val="tx1"/>
                </a:solidFill>
              </a:rPr>
              <a:t> or Ethernet.</a:t>
            </a:r>
          </a:p>
          <a:p>
            <a:r>
              <a:rPr lang="en-US" dirty="0">
                <a:solidFill>
                  <a:schemeClr val="tx1"/>
                </a:solidFill>
              </a:rPr>
              <a:t>Has General Purpose Input and Output Pins (GPIO) to control electronic circuits.</a:t>
            </a:r>
          </a:p>
          <a:p>
            <a:endParaRPr lang="en-US" dirty="0"/>
          </a:p>
        </p:txBody>
      </p:sp>
      <p:pic>
        <p:nvPicPr>
          <p:cNvPr id="2050" name="Picture 2" descr="Image result for raspberry pi 3b+">
            <a:extLst>
              <a:ext uri="{FF2B5EF4-FFF2-40B4-BE49-F238E27FC236}">
                <a16:creationId xmlns:a16="http://schemas.microsoft.com/office/drawing/2014/main" id="{625216AE-6520-4976-B27A-BD2DA5423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0" y="1820141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41429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F9F5EB8-AB42-47FD-8F4A-176C0A4B1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B3AE79A-6B95-44C3-B0A5-80E2F3E60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0358" y="0"/>
            <a:ext cx="465164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A49FE10-080D-48D7-80FF-9A64D270A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551" y="2054942"/>
            <a:ext cx="4657449" cy="18287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5806" y="2194560"/>
            <a:ext cx="4001729" cy="17393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4400" spc="150">
                <a:solidFill>
                  <a:schemeClr val="tx2"/>
                </a:solidFill>
              </a:rPr>
              <a:t>Different Versions of the Pi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0A9E987-6859-4A62-922F-51B47D50D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4035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4" name="Picture 2" descr="Image result for raspberry pi versions">
            <a:extLst>
              <a:ext uri="{FF2B5EF4-FFF2-40B4-BE49-F238E27FC236}">
                <a16:creationId xmlns:a16="http://schemas.microsoft.com/office/drawing/2014/main" id="{6EB9FB13-6A40-47B7-9380-984D5E600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11" y="598634"/>
            <a:ext cx="6058529" cy="561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499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the Pi SD Card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2962" y="2057400"/>
            <a:ext cx="6731148" cy="40386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The Pi main storage is on an SD card 4GB or greater.</a:t>
            </a:r>
          </a:p>
          <a:p>
            <a:r>
              <a:rPr lang="en-US" dirty="0" err="1">
                <a:solidFill>
                  <a:schemeClr val="tx1"/>
                </a:solidFill>
              </a:rPr>
              <a:t>Raspbian</a:t>
            </a:r>
            <a:r>
              <a:rPr lang="en-US" dirty="0">
                <a:solidFill>
                  <a:schemeClr val="tx1"/>
                </a:solidFill>
              </a:rPr>
              <a:t> Linux is most highly supported operating system.</a:t>
            </a:r>
          </a:p>
          <a:p>
            <a:r>
              <a:rPr lang="en-US" dirty="0">
                <a:solidFill>
                  <a:schemeClr val="tx1"/>
                </a:solidFill>
              </a:rPr>
              <a:t>Download </a:t>
            </a:r>
            <a:r>
              <a:rPr lang="en-US" dirty="0" err="1">
                <a:solidFill>
                  <a:schemeClr val="tx1"/>
                </a:solidFill>
              </a:rPr>
              <a:t>Raspbian</a:t>
            </a:r>
            <a:r>
              <a:rPr lang="en-US" dirty="0">
                <a:solidFill>
                  <a:schemeClr val="tx1"/>
                </a:solidFill>
              </a:rPr>
              <a:t> or NOOBS from Raspberry Pi website.</a:t>
            </a:r>
          </a:p>
          <a:p>
            <a:pPr lvl="1"/>
            <a:r>
              <a:rPr lang="en-US" dirty="0">
                <a:solidFill>
                  <a:schemeClr val="tx1"/>
                </a:solidFill>
                <a:hlinkClick r:id="rId2"/>
              </a:rPr>
              <a:t>https://www.raspberrypi.org/downloads/raspbian/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Follow the installation guide.</a:t>
            </a:r>
          </a:p>
          <a:p>
            <a:r>
              <a:rPr lang="en-US" dirty="0">
                <a:solidFill>
                  <a:schemeClr val="tx1"/>
                </a:solidFill>
              </a:rPr>
              <a:t>Will require you to download an SD image writer.</a:t>
            </a:r>
          </a:p>
          <a:p>
            <a:r>
              <a:rPr lang="en-US" dirty="0">
                <a:solidFill>
                  <a:schemeClr val="tx1"/>
                </a:solidFill>
              </a:rPr>
              <a:t>If display does not work a setting may need adjusted in .</a:t>
            </a:r>
            <a:r>
              <a:rPr lang="en-US" dirty="0" err="1">
                <a:solidFill>
                  <a:schemeClr val="tx1"/>
                </a:solidFill>
              </a:rPr>
              <a:t>config</a:t>
            </a:r>
            <a:r>
              <a:rPr lang="en-US" dirty="0">
                <a:solidFill>
                  <a:schemeClr val="tx1"/>
                </a:solidFill>
              </a:rPr>
              <a:t> file.</a:t>
            </a:r>
          </a:p>
          <a:p>
            <a:endParaRPr lang="en-US" dirty="0"/>
          </a:p>
        </p:txBody>
      </p:sp>
      <p:pic>
        <p:nvPicPr>
          <p:cNvPr id="4100" name="Picture 4" descr="Image result for raspbi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7660" y="217946"/>
            <a:ext cx="1864635" cy="1574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 result for raspberry pi sd card">
            <a:extLst>
              <a:ext uri="{FF2B5EF4-FFF2-40B4-BE49-F238E27FC236}">
                <a16:creationId xmlns:a16="http://schemas.microsoft.com/office/drawing/2014/main" id="{1037E1C8-796B-4599-99C3-5C72D0D17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4110" y="2057400"/>
            <a:ext cx="3855626" cy="2570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507FAA-E93E-4DBD-A234-86D2D80264D5}"/>
              </a:ext>
            </a:extLst>
          </p:cNvPr>
          <p:cNvSpPr txBox="1">
            <a:spLocks/>
          </p:cNvSpPr>
          <p:nvPr/>
        </p:nvSpPr>
        <p:spPr>
          <a:xfrm>
            <a:off x="11105468" y="4627817"/>
            <a:ext cx="1267838" cy="4149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PC World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531626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Boot up by applying power using Micro USB.</a:t>
            </a:r>
          </a:p>
          <a:p>
            <a:r>
              <a:rPr lang="en-US" dirty="0">
                <a:solidFill>
                  <a:schemeClr val="tx1"/>
                </a:solidFill>
              </a:rPr>
              <a:t>Make change to .</a:t>
            </a:r>
            <a:r>
              <a:rPr lang="en-US" dirty="0" err="1">
                <a:solidFill>
                  <a:schemeClr val="tx1"/>
                </a:solidFill>
              </a:rPr>
              <a:t>config</a:t>
            </a:r>
            <a:r>
              <a:rPr lang="en-US" dirty="0">
                <a:solidFill>
                  <a:schemeClr val="tx1"/>
                </a:solidFill>
              </a:rPr>
              <a:t> file if no display.</a:t>
            </a:r>
          </a:p>
          <a:p>
            <a:r>
              <a:rPr lang="en-US" dirty="0">
                <a:solidFill>
                  <a:schemeClr val="tx1"/>
                </a:solidFill>
              </a:rPr>
              <a:t>Username is “pi” by default</a:t>
            </a:r>
          </a:p>
          <a:p>
            <a:r>
              <a:rPr lang="en-US" dirty="0">
                <a:solidFill>
                  <a:schemeClr val="tx1"/>
                </a:solidFill>
              </a:rPr>
              <a:t>Password is “raspberry” by default.</a:t>
            </a:r>
          </a:p>
          <a:p>
            <a:r>
              <a:rPr lang="en-US" dirty="0">
                <a:solidFill>
                  <a:schemeClr val="tx1"/>
                </a:solidFill>
              </a:rPr>
              <a:t>Open up terminal.</a:t>
            </a:r>
          </a:p>
          <a:p>
            <a:r>
              <a:rPr lang="en-US" dirty="0">
                <a:solidFill>
                  <a:schemeClr val="tx1"/>
                </a:solidFill>
              </a:rPr>
              <a:t>Type in commands.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8964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Linux?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900" y="2057400"/>
            <a:ext cx="5304953" cy="40386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Linux is an open source operating system.</a:t>
            </a:r>
          </a:p>
          <a:p>
            <a:r>
              <a:rPr lang="en-US" dirty="0">
                <a:solidFill>
                  <a:schemeClr val="tx1"/>
                </a:solidFill>
              </a:rPr>
              <a:t>It is used in many products and servers.</a:t>
            </a:r>
          </a:p>
          <a:p>
            <a:r>
              <a:rPr lang="en-US" dirty="0">
                <a:solidFill>
                  <a:schemeClr val="tx1"/>
                </a:solidFill>
              </a:rPr>
              <a:t>Allows full customization.</a:t>
            </a:r>
          </a:p>
          <a:p>
            <a:r>
              <a:rPr lang="en-US" dirty="0">
                <a:solidFill>
                  <a:schemeClr val="tx1"/>
                </a:solidFill>
              </a:rPr>
              <a:t>Great for software development.</a:t>
            </a:r>
          </a:p>
          <a:p>
            <a:r>
              <a:rPr lang="en-US" dirty="0">
                <a:solidFill>
                  <a:schemeClr val="tx1"/>
                </a:solidFill>
              </a:rPr>
              <a:t>Hundreds of free distros.</a:t>
            </a:r>
          </a:p>
          <a:p>
            <a:r>
              <a:rPr lang="en-US" dirty="0">
                <a:solidFill>
                  <a:schemeClr val="tx1"/>
                </a:solidFill>
              </a:rPr>
              <a:t>Most have a Graphics User Interface (GUI) but can be setup without one.</a:t>
            </a:r>
          </a:p>
          <a:p>
            <a:r>
              <a:rPr lang="en-US" dirty="0">
                <a:solidFill>
                  <a:schemeClr val="tx1"/>
                </a:solidFill>
              </a:rPr>
              <a:t>Use the terminal for full customization.</a:t>
            </a:r>
          </a:p>
        </p:txBody>
      </p:sp>
      <p:pic>
        <p:nvPicPr>
          <p:cNvPr id="3074" name="Picture 2" descr="Image result for linu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854" y="280728"/>
            <a:ext cx="2732848" cy="150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1DF93CC-BD29-4F14-97B5-25047A538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700991"/>
              </p:ext>
            </p:extLst>
          </p:nvPr>
        </p:nvGraphicFramePr>
        <p:xfrm>
          <a:off x="6346479" y="1893974"/>
          <a:ext cx="5604096" cy="4714200"/>
        </p:xfrm>
        <a:graphic>
          <a:graphicData uri="http://schemas.openxmlformats.org/drawingml/2006/table">
            <a:tbl>
              <a:tblPr firstRow="1">
                <a:tableStyleId>{616DA210-FB5B-4158-B5E0-FEB733F419BA}</a:tableStyleId>
              </a:tblPr>
              <a:tblGrid>
                <a:gridCol w="2802048">
                  <a:extLst>
                    <a:ext uri="{9D8B030D-6E8A-4147-A177-3AD203B41FA5}">
                      <a16:colId xmlns:a16="http://schemas.microsoft.com/office/drawing/2014/main" val="587152208"/>
                    </a:ext>
                  </a:extLst>
                </a:gridCol>
                <a:gridCol w="2802048">
                  <a:extLst>
                    <a:ext uri="{9D8B030D-6E8A-4147-A177-3AD203B41FA5}">
                      <a16:colId xmlns:a16="http://schemas.microsoft.com/office/drawing/2014/main" val="4055798686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Common Linux Commands (dummies.com)</a:t>
                      </a:r>
                      <a:endParaRPr lang="en-US" sz="1000" b="1" dirty="0"/>
                    </a:p>
                  </a:txBody>
                  <a:tcPr marL="16650" marR="16650" marT="8325" marB="8325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4594280"/>
                  </a:ext>
                </a:extLst>
              </a:tr>
              <a:tr h="177599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cat [filename]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Display file’s contents to the standard output device</a:t>
                      </a:r>
                      <a:br>
                        <a:rPr lang="en-US" sz="1000" dirty="0">
                          <a:effectLst/>
                        </a:rPr>
                      </a:br>
                      <a:r>
                        <a:rPr lang="en-US" sz="1000" dirty="0">
                          <a:effectLst/>
                        </a:rPr>
                        <a:t>(usually your monitor).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536575725"/>
                  </a:ext>
                </a:extLst>
              </a:tr>
              <a:tr h="77700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cd /</a:t>
                      </a:r>
                      <a:r>
                        <a:rPr lang="en-US" sz="1000" dirty="0" err="1">
                          <a:effectLst/>
                        </a:rPr>
                        <a:t>directorypath</a:t>
                      </a:r>
                      <a:endParaRPr lang="en-US" sz="1000" dirty="0">
                        <a:effectLst/>
                      </a:endParaRP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Change to directory.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158635448"/>
                  </a:ext>
                </a:extLst>
              </a:tr>
              <a:tr h="77700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 err="1">
                          <a:effectLst/>
                        </a:rPr>
                        <a:t>chmod</a:t>
                      </a:r>
                      <a:r>
                        <a:rPr lang="en-US" sz="1000" dirty="0">
                          <a:effectLst/>
                        </a:rPr>
                        <a:t> [options] mode filename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Change a file’s permissions.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3490333540"/>
                  </a:ext>
                </a:extLst>
              </a:tr>
              <a:tr h="77700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cp [options] source destination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Copy files and directories.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1789883168"/>
                  </a:ext>
                </a:extLst>
              </a:tr>
              <a:tr h="127649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df [options]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Display used and available disk space.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3530104683"/>
                  </a:ext>
                </a:extLst>
              </a:tr>
              <a:tr h="127649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du [options]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Show how much space each file takes up.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685576952"/>
                  </a:ext>
                </a:extLst>
              </a:tr>
              <a:tr h="127649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file [options] filename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Determine what type of data is within a file.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58695030"/>
                  </a:ext>
                </a:extLst>
              </a:tr>
              <a:tr h="127649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find [pathname] [expression]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Search for files matching a provided pattern.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3887625438"/>
                  </a:ext>
                </a:extLst>
              </a:tr>
              <a:tr h="127649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grep [options] pattern [filesname]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Search files or output for a particular pattern.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1051806602"/>
                  </a:ext>
                </a:extLst>
              </a:tr>
              <a:tr h="77700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ln [options] source [destination]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Create a shortcut.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4043341656"/>
                  </a:ext>
                </a:extLst>
              </a:tr>
              <a:tr h="177599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locate filename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Search a copy of your filesystem for the specified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filename.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1242491704"/>
                  </a:ext>
                </a:extLst>
              </a:tr>
              <a:tr h="77700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ls [options]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List directory contents.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1168268969"/>
                  </a:ext>
                </a:extLst>
              </a:tr>
              <a:tr h="77700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 err="1">
                          <a:effectLst/>
                        </a:rPr>
                        <a:t>mkdir</a:t>
                      </a:r>
                      <a:r>
                        <a:rPr lang="en-US" sz="1000" dirty="0">
                          <a:effectLst/>
                        </a:rPr>
                        <a:t> [options] directory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Create a new directory.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1940641773"/>
                  </a:ext>
                </a:extLst>
              </a:tr>
              <a:tr h="127649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mv [options] source destination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Rename or move file(s) or directories.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4280637820"/>
                  </a:ext>
                </a:extLst>
              </a:tr>
              <a:tr h="127649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 err="1">
                          <a:effectLst/>
                        </a:rPr>
                        <a:t>ps</a:t>
                      </a:r>
                      <a:r>
                        <a:rPr lang="en-US" sz="1000" dirty="0">
                          <a:effectLst/>
                        </a:rPr>
                        <a:t> [options]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Display a snapshot of the currently running processes.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177477888"/>
                  </a:ext>
                </a:extLst>
              </a:tr>
              <a:tr h="127649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pwd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Display the pathname for the current directory.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2858547431"/>
                  </a:ext>
                </a:extLst>
              </a:tr>
              <a:tr h="127649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rm [options] directory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Remove (delete) file(s) and/or directories.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2204139851"/>
                  </a:ext>
                </a:extLst>
              </a:tr>
              <a:tr h="77700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rmdir [options] directory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Delete empty directories.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2427898401"/>
                  </a:ext>
                </a:extLst>
              </a:tr>
              <a:tr h="227549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 err="1">
                          <a:effectLst/>
                        </a:rPr>
                        <a:t>ssh</a:t>
                      </a:r>
                      <a:r>
                        <a:rPr lang="en-US" sz="1000" dirty="0">
                          <a:effectLst/>
                        </a:rPr>
                        <a:t> [options] </a:t>
                      </a:r>
                      <a:r>
                        <a:rPr lang="en-US" sz="1000" dirty="0" err="1">
                          <a:effectLst/>
                        </a:rPr>
                        <a:t>user@machine</a:t>
                      </a:r>
                      <a:endParaRPr lang="en-US" sz="1000" dirty="0">
                        <a:effectLst/>
                      </a:endParaRP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Remotely log in to another Linux machine, over the network.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2359857823"/>
                  </a:ext>
                </a:extLst>
              </a:tr>
              <a:tr h="77700"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 err="1">
                          <a:effectLst/>
                        </a:rPr>
                        <a:t>su</a:t>
                      </a:r>
                      <a:r>
                        <a:rPr lang="en-US" sz="1000" dirty="0">
                          <a:effectLst/>
                        </a:rPr>
                        <a:t> [options] [user [arguments]]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Switch to another user account.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1636907197"/>
                  </a:ext>
                </a:extLst>
              </a:tr>
              <a:tr h="177599">
                <a:tc>
                  <a:txBody>
                    <a:bodyPr/>
                    <a:lstStyle/>
                    <a:p>
                      <a:pPr fontAlgn="t"/>
                      <a:r>
                        <a:rPr lang="en-US" sz="1000">
                          <a:effectLst/>
                        </a:rPr>
                        <a:t>tar [options] filename</a:t>
                      </a:r>
                    </a:p>
                  </a:txBody>
                  <a:tcPr marL="13875" marR="13875" marT="13875" marB="13875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000" dirty="0">
                          <a:effectLst/>
                        </a:rPr>
                        <a:t>Store and extract files from a tarfile (.tar) or </a:t>
                      </a:r>
                      <a:r>
                        <a:rPr lang="en-US" sz="1000" dirty="0" err="1">
                          <a:effectLst/>
                        </a:rPr>
                        <a:t>tarball</a:t>
                      </a:r>
                      <a:r>
                        <a:rPr lang="en-US" sz="1000" dirty="0">
                          <a:effectLst/>
                        </a:rPr>
                        <a:t> (.tar.gz or .</a:t>
                      </a:r>
                      <a:r>
                        <a:rPr lang="en-US" sz="1000" dirty="0" err="1">
                          <a:effectLst/>
                        </a:rPr>
                        <a:t>tgz</a:t>
                      </a:r>
                      <a:r>
                        <a:rPr lang="en-US" sz="1000" dirty="0">
                          <a:effectLst/>
                        </a:rPr>
                        <a:t>).</a:t>
                      </a:r>
                    </a:p>
                  </a:txBody>
                  <a:tcPr marL="13875" marR="13875" marT="13875" marB="13875"/>
                </a:tc>
                <a:extLst>
                  <a:ext uri="{0D108BD9-81ED-4DB2-BD59-A6C34878D82A}">
                    <a16:rowId xmlns:a16="http://schemas.microsoft.com/office/drawing/2014/main" val="36726985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03062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and Python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</a:rPr>
              <a:t>Network: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Download files: </a:t>
            </a:r>
            <a:r>
              <a:rPr lang="en-US" sz="2400" dirty="0" err="1">
                <a:solidFill>
                  <a:schemeClr val="tx1"/>
                </a:solidFill>
              </a:rPr>
              <a:t>wget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  <a:hlinkClick r:id="rId2"/>
              </a:rPr>
              <a:t>https://www.example.com/</a:t>
            </a:r>
            <a:endParaRPr lang="en-US" sz="2400" dirty="0">
              <a:solidFill>
                <a:schemeClr val="tx1"/>
              </a:solidFill>
            </a:endParaRP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Check connection: ping -c 4 google.com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Ultimate network utility: ifconfig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Python: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For installation if not installed: </a:t>
            </a:r>
            <a:r>
              <a:rPr lang="en-US" sz="2400" dirty="0" err="1">
                <a:solidFill>
                  <a:schemeClr val="tx1"/>
                </a:solidFill>
              </a:rPr>
              <a:t>sudo</a:t>
            </a:r>
            <a:r>
              <a:rPr lang="en-US" sz="2400" dirty="0">
                <a:solidFill>
                  <a:schemeClr val="tx1"/>
                </a:solidFill>
              </a:rPr>
              <a:t> apt-get install python3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To create new file: </a:t>
            </a:r>
            <a:r>
              <a:rPr lang="en-US" sz="2400" dirty="0" err="1">
                <a:solidFill>
                  <a:schemeClr val="tx1"/>
                </a:solidFill>
              </a:rPr>
              <a:t>nano</a:t>
            </a:r>
            <a:r>
              <a:rPr lang="en-US" sz="2400" dirty="0">
                <a:solidFill>
                  <a:schemeClr val="tx1"/>
                </a:solidFill>
              </a:rPr>
              <a:t> filename.py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To run file: </a:t>
            </a:r>
            <a:r>
              <a:rPr lang="en-US" sz="2400" dirty="0" err="1">
                <a:solidFill>
                  <a:schemeClr val="tx1"/>
                </a:solidFill>
              </a:rPr>
              <a:t>sudo</a:t>
            </a:r>
            <a:r>
              <a:rPr lang="en-US" sz="2400" dirty="0">
                <a:solidFill>
                  <a:schemeClr val="tx1"/>
                </a:solidFill>
              </a:rPr>
              <a:t> python filename.py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8318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Via SSH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Secure Shell (SSH) is a cryptographic network protocol for operating network services securely over an unsecured network. (Wikipedia)</a:t>
            </a:r>
          </a:p>
          <a:p>
            <a:r>
              <a:rPr lang="en-US" sz="2400" dirty="0"/>
              <a:t>Steps to Use SSH</a:t>
            </a:r>
            <a:endParaRPr lang="en-US" sz="2400" dirty="0">
              <a:solidFill>
                <a:schemeClr val="tx1"/>
              </a:solidFill>
            </a:endParaRP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Get </a:t>
            </a:r>
            <a:r>
              <a:rPr lang="en-US" sz="2400" dirty="0" err="1">
                <a:solidFill>
                  <a:schemeClr val="tx1"/>
                </a:solidFill>
              </a:rPr>
              <a:t>ip</a:t>
            </a:r>
            <a:r>
              <a:rPr lang="en-US" sz="2400" dirty="0">
                <a:solidFill>
                  <a:schemeClr val="tx1"/>
                </a:solidFill>
              </a:rPr>
              <a:t> address of Pi via “ifconfig”</a:t>
            </a:r>
          </a:p>
          <a:p>
            <a:pPr lvl="1"/>
            <a:r>
              <a:rPr lang="en-US" sz="2400" dirty="0"/>
              <a:t>Windows Client</a:t>
            </a:r>
            <a:endParaRPr lang="en-US" sz="2400" dirty="0">
              <a:solidFill>
                <a:schemeClr val="tx1"/>
              </a:solidFill>
            </a:endParaRPr>
          </a:p>
          <a:p>
            <a:pPr lvl="2"/>
            <a:r>
              <a:rPr lang="en-US" sz="2000" dirty="0"/>
              <a:t>Open IP via Putty (</a:t>
            </a:r>
            <a:r>
              <a:rPr lang="en-US" sz="2000" dirty="0">
                <a:hlinkClick r:id="rId2"/>
              </a:rPr>
              <a:t>https://www.putty.org/</a:t>
            </a:r>
            <a:r>
              <a:rPr lang="en-US" sz="2000" dirty="0"/>
              <a:t>)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Mac</a:t>
            </a:r>
            <a:r>
              <a:rPr lang="en-US" sz="2400" dirty="0"/>
              <a:t>/Linux Client</a:t>
            </a:r>
          </a:p>
          <a:p>
            <a:pPr lvl="2"/>
            <a:r>
              <a:rPr lang="en-US" sz="2000" dirty="0">
                <a:solidFill>
                  <a:schemeClr val="tx1"/>
                </a:solidFill>
              </a:rPr>
              <a:t>Use “</a:t>
            </a:r>
            <a:r>
              <a:rPr lang="en-US" sz="2000" dirty="0" err="1">
                <a:solidFill>
                  <a:schemeClr val="tx1"/>
                </a:solidFill>
              </a:rPr>
              <a:t>ssh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user@machine</a:t>
            </a:r>
            <a:r>
              <a:rPr lang="en-US" sz="2000" dirty="0">
                <a:solidFill>
                  <a:schemeClr val="tx1"/>
                </a:solidFill>
              </a:rPr>
              <a:t>” command in terminal</a:t>
            </a:r>
          </a:p>
          <a:p>
            <a:pPr lvl="1"/>
            <a:r>
              <a:rPr lang="en-US" sz="2400" dirty="0"/>
              <a:t>Login using credentials as if on device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947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37DF43-6E1A-41A4-A574-E270DB3E8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SPARC</a:t>
            </a:r>
          </a:p>
        </p:txBody>
      </p:sp>
    </p:spTree>
    <p:extLst>
      <p:ext uri="{BB962C8B-B14F-4D97-AF65-F5344CB8AC3E}">
        <p14:creationId xmlns:p14="http://schemas.microsoft.com/office/powerpoint/2010/main" val="40160387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5F9F5EB8-AB42-47FD-8F4A-176C0A4B1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B3AE79A-6B95-44C3-B0A5-80E2F3E60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0358" y="0"/>
            <a:ext cx="465164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A49FE10-080D-48D7-80FF-9A64D270A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551" y="2054942"/>
            <a:ext cx="4657449" cy="18287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5806" y="2194560"/>
            <a:ext cx="4001729" cy="17393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4400" spc="150" dirty="0">
                <a:solidFill>
                  <a:schemeClr val="tx2"/>
                </a:solidFill>
              </a:rPr>
              <a:t>GPIO on Raspberry Pi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0A9E987-6859-4A62-922F-51B47D50D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4035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9" name="Picture 2" descr="Image result for raspberry pi 3b+ pinout">
            <a:extLst>
              <a:ext uri="{FF2B5EF4-FFF2-40B4-BE49-F238E27FC236}">
                <a16:creationId xmlns:a16="http://schemas.microsoft.com/office/drawing/2014/main" id="{FEDC5015-E1BF-44A6-97F5-CDE42C75C28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5" y="674734"/>
            <a:ext cx="6266001" cy="5467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8078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GPIO with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2" y="2057400"/>
            <a:ext cx="7162798" cy="3957320"/>
          </a:xfrm>
          <a:solidFill>
            <a:schemeClr val="bg1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import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RPi.GPIO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 as GPIO</a:t>
            </a: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import time</a:t>
            </a: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>
              <a:solidFill>
                <a:schemeClr val="bg1"/>
              </a:solidFill>
              <a:latin typeface="Consolas" panose="020B0609020204030204" pitchFamily="49" charset="0"/>
              <a:ea typeface="Cambria Math" panose="02040503050406030204" pitchFamily="18" charset="0"/>
            </a:endParaRP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GPIO.setmode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(GPIO.BCM) #sets pin numbers</a:t>
            </a: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GPIO.setup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(8, GPIO.OUT)  #sets pin 8/GPIO 14 to output</a:t>
            </a: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>
              <a:solidFill>
                <a:schemeClr val="bg1"/>
              </a:solidFill>
              <a:latin typeface="Consolas" panose="020B0609020204030204" pitchFamily="49" charset="0"/>
              <a:ea typeface="Cambria Math" panose="02040503050406030204" pitchFamily="18" charset="0"/>
            </a:endParaRP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for 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 in range(0,50):  #start loop</a:t>
            </a: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        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GPIO.output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(8,GPIO.HIGH) #turn LED on  </a:t>
            </a: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        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time.sleep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(1)  #wait one second</a:t>
            </a: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        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GPIO.output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(8,GPIO.LOW)  #turn LED off</a:t>
            </a: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        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time.sleep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(1)  #wait one second</a:t>
            </a:r>
          </a:p>
          <a:p>
            <a:pPr marL="3429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GPIO.cleanup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() #reset GPIO</a:t>
            </a:r>
          </a:p>
        </p:txBody>
      </p:sp>
    </p:spTree>
    <p:extLst>
      <p:ext uri="{BB962C8B-B14F-4D97-AF65-F5344CB8AC3E}">
        <p14:creationId xmlns:p14="http://schemas.microsoft.com/office/powerpoint/2010/main" val="9824865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Pi Camera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20" y="2057400"/>
            <a:ext cx="6059152" cy="40386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hlinkClick r:id="rId2"/>
              </a:rPr>
              <a:t>https://www.raspberrypi.org/learning/getting-started-with-picamera/worksheet/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Plug in Camera</a:t>
            </a:r>
          </a:p>
          <a:p>
            <a:r>
              <a:rPr lang="en-US" dirty="0">
                <a:solidFill>
                  <a:schemeClr val="tx1"/>
                </a:solidFill>
              </a:rPr>
              <a:t>Press Menu&gt;Preference&gt;Raspberry Pi Configuration&gt;Interfaces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Make sure Camera is enabled</a:t>
            </a:r>
          </a:p>
        </p:txBody>
      </p:sp>
      <p:pic>
        <p:nvPicPr>
          <p:cNvPr id="6147" name="Picture 3" descr="http://andrewke.org/wp-content/uploads/2015/02/Camera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3" b="97000" l="6750" r="92500">
                        <a14:foregroundMark x1="80417" y1="19222" x2="76667" y2="1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112" y="1869212"/>
            <a:ext cx="4261138" cy="3195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8311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Camera with Python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2381252" y="2114027"/>
            <a:ext cx="5421627" cy="1904300"/>
          </a:xfrm>
          <a:prstGeom prst="rect">
            <a:avLst/>
          </a:prstGeom>
          <a:solidFill>
            <a:schemeClr val="bg1">
              <a:lumMod val="25000"/>
              <a:lumOff val="75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marL="34290" indent="0">
              <a:spcBef>
                <a:spcPts val="0"/>
              </a:spcBef>
              <a:buNone/>
            </a:pP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from </a:t>
            </a:r>
            <a:r>
              <a:rPr lang="en-US" alt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picamera</a:t>
            </a: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 import </a:t>
            </a:r>
            <a:r>
              <a:rPr lang="en-US" alt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PiCamera</a:t>
            </a: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 </a:t>
            </a:r>
          </a:p>
          <a:p>
            <a:pPr marL="34290" indent="0">
              <a:spcBef>
                <a:spcPts val="0"/>
              </a:spcBef>
              <a:buNone/>
            </a:pP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from time import sleep </a:t>
            </a:r>
          </a:p>
          <a:p>
            <a:pPr marL="34290" indent="0">
              <a:spcBef>
                <a:spcPts val="0"/>
              </a:spcBef>
              <a:buNone/>
            </a:pP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camera = </a:t>
            </a:r>
            <a:r>
              <a:rPr lang="en-US" alt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PiCamera</a:t>
            </a: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() </a:t>
            </a:r>
          </a:p>
          <a:p>
            <a:pPr marL="34290" indent="0">
              <a:spcBef>
                <a:spcPts val="0"/>
              </a:spcBef>
              <a:buNone/>
            </a:pPr>
            <a:r>
              <a:rPr lang="en-US" alt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camera.rotation</a:t>
            </a: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=0</a:t>
            </a:r>
          </a:p>
          <a:p>
            <a:pPr marL="34290" indent="0">
              <a:spcBef>
                <a:spcPts val="0"/>
              </a:spcBef>
              <a:buNone/>
            </a:pPr>
            <a:r>
              <a:rPr lang="en-US" alt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camera.start_preview</a:t>
            </a: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() </a:t>
            </a:r>
          </a:p>
          <a:p>
            <a:pPr marL="34290" indent="0">
              <a:spcBef>
                <a:spcPts val="0"/>
              </a:spcBef>
              <a:buNone/>
            </a:pP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sleep(10) </a:t>
            </a:r>
          </a:p>
          <a:p>
            <a:pPr marL="34290" indent="0">
              <a:spcBef>
                <a:spcPts val="0"/>
              </a:spcBef>
              <a:buNone/>
            </a:pPr>
            <a:r>
              <a:rPr lang="en-US" altLang="en-US" sz="1700" dirty="0" err="1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camera.stop_preview</a:t>
            </a:r>
            <a:r>
              <a:rPr lang="en-US" altLang="en-US" sz="1700" dirty="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rPr>
              <a:t>() </a:t>
            </a:r>
          </a:p>
        </p:txBody>
      </p:sp>
      <p:sp>
        <p:nvSpPr>
          <p:cNvPr id="8" name="Rectangle 1"/>
          <p:cNvSpPr txBox="1">
            <a:spLocks noChangeArrowheads="1"/>
          </p:cNvSpPr>
          <p:nvPr/>
        </p:nvSpPr>
        <p:spPr bwMode="auto">
          <a:xfrm>
            <a:off x="2381250" y="4204487"/>
            <a:ext cx="5421629" cy="400465"/>
          </a:xfrm>
          <a:prstGeom prst="rect">
            <a:avLst/>
          </a:prstGeom>
          <a:solidFill>
            <a:schemeClr val="bg1">
              <a:lumMod val="25000"/>
              <a:lumOff val="75000"/>
            </a:schemeClr>
          </a:solidFill>
        </p:spPr>
        <p:txBody>
          <a:bodyPr vert="horz" lIns="91440" tIns="45720" rIns="91440" bIns="45720" rtlCol="0">
            <a:normAutofit fontScale="92500"/>
          </a:bodyPr>
          <a:lstStyle>
            <a:lvl1pPr marL="34290" indent="0" defTabSz="914400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170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en-US" altLang="en-US" dirty="0" err="1"/>
              <a:t>camera.capture</a:t>
            </a:r>
            <a:r>
              <a:rPr lang="en-US" altLang="en-US" dirty="0"/>
              <a:t>('/home/pi/Desktop/image.jpg') </a:t>
            </a:r>
          </a:p>
        </p:txBody>
      </p:sp>
      <p:sp>
        <p:nvSpPr>
          <p:cNvPr id="9" name="Rectangle 1"/>
          <p:cNvSpPr txBox="1">
            <a:spLocks noChangeArrowheads="1"/>
          </p:cNvSpPr>
          <p:nvPr/>
        </p:nvSpPr>
        <p:spPr bwMode="auto">
          <a:xfrm>
            <a:off x="2381250" y="4791111"/>
            <a:ext cx="5421630" cy="1162650"/>
          </a:xfrm>
          <a:prstGeom prst="rect">
            <a:avLst/>
          </a:prstGeom>
          <a:solidFill>
            <a:schemeClr val="bg1">
              <a:lumMod val="25000"/>
              <a:lumOff val="7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34290" indent="0" defTabSz="914400">
              <a:lnSpc>
                <a:spcPct val="9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1700">
                <a:solidFill>
                  <a:schemeClr val="bg1"/>
                </a:solidFill>
                <a:latin typeface="Consolas" panose="020B0609020204030204" pitchFamily="49" charset="0"/>
                <a:ea typeface="Cambria Math" panose="02040503050406030204" pitchFamily="18" charset="0"/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r>
              <a:rPr lang="en-US" altLang="en-US" dirty="0" err="1"/>
              <a:t>camera.start_preview</a:t>
            </a:r>
            <a:r>
              <a:rPr lang="en-US" altLang="en-US" dirty="0"/>
              <a:t>() </a:t>
            </a:r>
            <a:r>
              <a:rPr lang="en-US" altLang="en-US" dirty="0" err="1"/>
              <a:t>camera.start_recording</a:t>
            </a:r>
            <a:r>
              <a:rPr lang="en-US" altLang="en-US" dirty="0"/>
              <a:t>('/home/pi/video.h264') sleep(10) </a:t>
            </a:r>
            <a:r>
              <a:rPr lang="en-US" altLang="en-US" dirty="0" err="1"/>
              <a:t>camera.stop_recording</a:t>
            </a:r>
            <a:r>
              <a:rPr lang="en-US" altLang="en-US" dirty="0"/>
              <a:t>() </a:t>
            </a:r>
            <a:r>
              <a:rPr lang="en-US" altLang="en-US" dirty="0" err="1"/>
              <a:t>camera.stop_preview</a:t>
            </a:r>
            <a:r>
              <a:rPr lang="en-US" altLang="en-US" dirty="0"/>
              <a:t>() 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141490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9E03D8-0826-4EDF-B707-18D2DFF08F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90985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6D86F0-98E0-4468-9315-41BF7B0F2E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957058-57AD-46A9-BAE9-7145CB3504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-2"/>
            <a:ext cx="7537703" cy="68580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9616" y="361990"/>
            <a:ext cx="3709991" cy="776145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About SPARC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5881" y="0"/>
            <a:ext cx="6934534" cy="3441523"/>
          </a:xfrm>
        </p:spPr>
        <p:txBody>
          <a:bodyPr anchor="ctr">
            <a:normAutofit/>
          </a:bodyPr>
          <a:lstStyle/>
          <a:p>
            <a:pPr>
              <a:buClrTx/>
            </a:pPr>
            <a:r>
              <a:rPr lang="en-US" sz="2000" dirty="0">
                <a:solidFill>
                  <a:schemeClr val="bg1"/>
                </a:solidFill>
              </a:rPr>
              <a:t>Creates and fosters an environment of creativity and innovation through collaborative projects.</a:t>
            </a:r>
          </a:p>
          <a:p>
            <a:pPr>
              <a:buClrTx/>
            </a:pPr>
            <a:r>
              <a:rPr lang="en-US" sz="2000" dirty="0">
                <a:solidFill>
                  <a:schemeClr val="bg1"/>
                </a:solidFill>
              </a:rPr>
              <a:t>A place to test out ideas, integrate concepts learned in class, and learn skills that will be instrumental when working in the workforce.</a:t>
            </a:r>
          </a:p>
          <a:p>
            <a:pPr>
              <a:buClrTx/>
            </a:pPr>
            <a:r>
              <a:rPr lang="en-US" sz="2000" dirty="0">
                <a:solidFill>
                  <a:schemeClr val="bg1"/>
                </a:solidFill>
              </a:rPr>
              <a:t>No prior experience is required, only a willingness to learn.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28DDC35-6ED7-4694-A726-978F7992B841}"/>
              </a:ext>
            </a:extLst>
          </p:cNvPr>
          <p:cNvSpPr txBox="1">
            <a:spLocks/>
          </p:cNvSpPr>
          <p:nvPr/>
        </p:nvSpPr>
        <p:spPr>
          <a:xfrm>
            <a:off x="301585" y="1177049"/>
            <a:ext cx="4098022" cy="2101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Lab: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    -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Broun 367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General Meetings: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    -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Tuesdays @ 6 in Broun 125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solidFill>
                <a:prstClr val="white"/>
              </a:solidFill>
              <a:highlight>
                <a:srgbClr val="000000"/>
              </a:highlight>
              <a:latin typeface="Corbel" panose="020B0503020204020204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solidFill>
                  <a:prstClr val="white"/>
                </a:solidFill>
                <a:latin typeface="Corbel" panose="020B0503020204020204"/>
              </a:rPr>
              <a:t>Project Meetings: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solidFill>
                  <a:prstClr val="white"/>
                </a:solidFill>
                <a:latin typeface="Corbel" panose="020B0503020204020204"/>
              </a:rPr>
              <a:t>    - </a:t>
            </a:r>
            <a:r>
              <a:rPr lang="en-US" sz="1800" dirty="0">
                <a:solidFill>
                  <a:prstClr val="white"/>
                </a:solidFill>
                <a:latin typeface="Corbel" panose="020B0503020204020204"/>
              </a:rPr>
              <a:t>Various Times during week</a:t>
            </a:r>
          </a:p>
        </p:txBody>
      </p:sp>
      <p:pic>
        <p:nvPicPr>
          <p:cNvPr id="2050" name="Picture 2" descr="https://lh3.googleusercontent.com/qDY19QfTScEBLo5_f1o5B1oHvQgxuJ3dKalWrLEemkUihxUY-U4h2aYwcI7uXekqw1VezSZr6dMfxXlffYW79x2K56EvelEHkAZk1CikuVhJfRQIYiGjn-q9iB505VfNCfzIYbaNzjUCzKW7j6tDCfVNBqQRBQLcvfGuSnJL9jQCCMAvceQ3Y1Tveu9II-_YwALh1StB6c-4PN7qZ4b2V6_J5ieBKPcKw2SHvkW9HDq4sGsQp0Qa4bDF1QzbPvVZE8rjHCkfID87eCPMpu9WuvB1TiWUtEwSyuoDl2aK43TsSfY6c1XHlP9xkJWOA8jL5OGgQfYnun3csN_sioF9GZ0iWLNfL9yMKhMhMJ-CNiCBZHZyblELUWhukdwU1rlYUDRnS3UZ9tAejzsxqQH2T4ul82gOzTd6sdVKLx5Rdf_M5wNJpKJpHdk88gKsLJIazh9LIzTXpg2u82ti72IgIeR_ZbxYaBOYNhVV9vsv6uIiz2qMzel26Z11724CPOUZWWDnJkffZ1VjVioH3nStkHrHCqfQCMu869e1f3B0GgfZok0kOYFmmqSlNrBz8Ya3JQ-ltuo2IeHOvKu5MmzeUXtJiadgXcNKScLt1q_a=w1921-h717-no">
            <a:extLst>
              <a:ext uri="{FF2B5EF4-FFF2-40B4-BE49-F238E27FC236}">
                <a16:creationId xmlns:a16="http://schemas.microsoft.com/office/drawing/2014/main" id="{0B98A16A-4BFC-42A3-8633-C242C65186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70" b="6279"/>
          <a:stretch/>
        </p:blipFill>
        <p:spPr bwMode="auto">
          <a:xfrm>
            <a:off x="-2" y="3314700"/>
            <a:ext cx="12192000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5831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wall, indoor, table&#10;&#10;Description generated with high confidence">
            <a:extLst>
              <a:ext uri="{FF2B5EF4-FFF2-40B4-BE49-F238E27FC236}">
                <a16:creationId xmlns:a16="http://schemas.microsoft.com/office/drawing/2014/main" id="{B0F9B7CC-7F76-4ACA-8BFE-E93007D8B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731" y="-7046"/>
            <a:ext cx="4266889" cy="32001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585" y="307610"/>
            <a:ext cx="1618281" cy="1326879"/>
          </a:xfrm>
        </p:spPr>
        <p:txBody>
          <a:bodyPr>
            <a:normAutofit/>
          </a:bodyPr>
          <a:lstStyle/>
          <a:p>
            <a:r>
              <a:rPr lang="en-US" dirty="0"/>
              <a:t>Our </a:t>
            </a:r>
            <a:br>
              <a:rPr lang="en-US" dirty="0"/>
            </a:br>
            <a:r>
              <a:rPr lang="en-US" dirty="0"/>
              <a:t>Lab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01585" y="2288720"/>
            <a:ext cx="1236063" cy="660654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Broun Hall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j-ea"/>
                <a:cs typeface="+mj-cs"/>
              </a:rPr>
              <a:t>Room 367</a:t>
            </a:r>
          </a:p>
        </p:txBody>
      </p:sp>
      <p:pic>
        <p:nvPicPr>
          <p:cNvPr id="3" name="Picture 2" descr="https://lh3.googleusercontent.com/fiNoDqU1M6MXvKBA12HarNLwVbOhi9yWp606HStkJIF4wrDHqh59uiI718pFXKQHhHAZq1845_q6ZqG9uwkDf2kMoEq5eexdGXB9x-T7_jNeojVNCvcQrxMi6evmzA-_jnpAU6E8NngnSOcMhMWer3NiM8yNhPYPFmeAwpKOUytk27Y8BTuaN5-AqJYk8bYEPBqxzNwb3lcgYBAwJPtq4wddqqrfe6G8CSdbO6_yCZrp63DY2Qo8UcZAi-CCL88ld1VoYAgfvsCK71-Dic-Uu_g9ICkQAwh4g3BtLMErE-9T5zTnhqmbKhOxnr17uo4_zhrSji9rZrJRN2rxtS7dWG-0F_bTfWZyp0HGITrnu0Ntffq3SW3Ii1_zVo0VpY-DsWRtslZC7v5G-TkwYVrBaMcq5F_ip0klScHOaozRRQScUJb0FfcQSqJWxymhjM9BrK7a0Urxp3bp1LzzjWk4S7MSbycLDOvNGqZrrg5hsMTlE7x2c-2gx63pjgxZuc039bG6lGzQbHBS165mkzeCj9q3wnENaS0MAaPlSfBBSRUgCkbZDBeM8Fax0EIGaY1UgJk9VDwQjUkH4zAjk3AzqCegHOHVw1v1jE8HjaNB=w1240-h930-no">
            <a:extLst>
              <a:ext uri="{FF2B5EF4-FFF2-40B4-BE49-F238E27FC236}">
                <a16:creationId xmlns:a16="http://schemas.microsoft.com/office/drawing/2014/main" id="{9BD1DFD2-A66F-473C-8FEE-4B3FDB148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7"/>
          <a:stretch/>
        </p:blipFill>
        <p:spPr bwMode="auto">
          <a:xfrm>
            <a:off x="8920262" y="-33485"/>
            <a:ext cx="3271736" cy="3211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s://lh3.googleusercontent.com/qDY19QfTScEBLo5_f1o5B1oHvQgxuJ3dKalWrLEemkUihxUY-U4h2aYwcI7uXekqw1VezSZr6dMfxXlffYW79x2K56EvelEHkAZk1CikuVhJfRQIYiGjn-q9iB505VfNCfzIYbaNzjUCzKW7j6tDCfVNBqQRBQLcvfGuSnJL9jQCCMAvceQ3Y1Tveu9II-_YwALh1StB6c-4PN7qZ4b2V6_J5ieBKPcKw2SHvkW9HDq4sGsQp0Qa4bDF1QzbPvVZE8rjHCkfID87eCPMpu9WuvB1TiWUtEwSyuoDl2aK43TsSfY6c1XHlP9xkJWOA8jL5OGgQfYnun3csN_sioF9GZ0iWLNfL9yMKhMhMJ-CNiCBZHZyblELUWhukdwU1rlYUDRnS3UZ9tAejzsxqQH2T4ul82gOzTd6sdVKLx5Rdf_M5wNJpKJpHdk88gKsLJIazh9LIzTXpg2u82ti72IgIeR_ZbxYaBOYNhVV9vsv6uIiz2qMzel26Z11724CPOUZWWDnJkffZ1VjVioH3nStkHrHCqfQCMu869e1f3B0GgfZok0kOYFmmqSlNrBz8Ya3JQ-ltuo2IeHOvKu5MmzeUXtJiadgXcNKScLt1q_a=w1921-h717-no">
            <a:extLst>
              <a:ext uri="{FF2B5EF4-FFF2-40B4-BE49-F238E27FC236}">
                <a16:creationId xmlns:a16="http://schemas.microsoft.com/office/drawing/2014/main" id="{2E8D5E1E-52F0-48DB-A31F-DD2ACFF242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1" b="6279"/>
          <a:stretch/>
        </p:blipFill>
        <p:spPr bwMode="auto">
          <a:xfrm>
            <a:off x="-2" y="3177743"/>
            <a:ext cx="12192000" cy="3680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icture containing indoor, floor, table, wall&#10;&#10;Description generated with very high confidence">
            <a:extLst>
              <a:ext uri="{FF2B5EF4-FFF2-40B4-BE49-F238E27FC236}">
                <a16:creationId xmlns:a16="http://schemas.microsoft.com/office/drawing/2014/main" id="{C2D889A2-39F2-46B9-ABAF-DFC344499B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03" r="6741"/>
          <a:stretch/>
        </p:blipFill>
        <p:spPr>
          <a:xfrm>
            <a:off x="2024196" y="0"/>
            <a:ext cx="3413156" cy="317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4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B2836FF-945C-48EA-A449-7EDFC73F675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9691" y="0"/>
            <a:ext cx="606974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3BC7947-FCF0-4F53-A871-5E847286C31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549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5E04DFB-DE39-4410-A457-DD1B62DE06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9691" y="176109"/>
            <a:ext cx="6069743" cy="16459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9961" y="284176"/>
            <a:ext cx="5094980" cy="15087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How to become a Member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4363" y="2011680"/>
            <a:ext cx="5090578" cy="4206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 5 constructive hours in the lab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Write the times on the sheet on the clipboard next to the door.</a:t>
            </a:r>
          </a:p>
          <a:p>
            <a:r>
              <a:rPr lang="en-US" dirty="0">
                <a:solidFill>
                  <a:schemeClr val="bg1"/>
                </a:solidFill>
              </a:rPr>
              <a:t>Contact us at sparc.auburn@gmail.com</a:t>
            </a:r>
          </a:p>
          <a:p>
            <a:r>
              <a:rPr lang="en-US" dirty="0">
                <a:solidFill>
                  <a:schemeClr val="bg1"/>
                </a:solidFill>
              </a:rPr>
              <a:t>We will respond with the instructions to get an access code.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2" descr="https://lh3.googleusercontent.com/mD1R-EuZjJBiSmcnuBL1fx4xKcQTh-kwR7n6Xi3-ihlqjWcyOo5PfPUHJeJ4O0fmj69ay4iDDHvRZdv4G_xrEmMJz8iY2CxlU5Wzha6qn0HCy-kO_Nj6Ety5wuUobkKYHEZiM6qS07yyZ8FuoK4SgXZcOr5KP5yqroa1TSHCYrtHQyWF5bZ8eV153aTBOMxZ6ITId0E7R57svucPV-iw1iaefWuiahFzJdMZQNPgAc8xAAFkIGFnWIiKI2eqAsTREAkNKQw-wvh7ST6FjFZUxefJRPwGE0DqFMaTCVk35UnC2QN3xvZB3WNLc4LTmJfj4BnHQ-P1asLFgt_zVGmvDxe5kv1xglZBwStDqVHr6wEcRaFmfKk-K0u0b379do1lFlmTLSCfvZQbtk_5dvb2PJ1uzhvpDCdzJ7TfvSZhr5ddnJNeeBGJBzT5KyQjcr_gXGoODoNEFdZ3i-EQIsFBUlB1mM7psN8IuYl_7KXyKsbBMmxL6G1F4WN9Ox6zgRncnca5nSh7gKFP3x4FVnYm2zGg5dIoAoscdpK3Ko8x9-4pEz03u35C4--ThFIQ8LqCpTB8vGFt69Ib4sRClQXOUiw8xV8nSzGgssG0Lkbn=w698-h930-no">
            <a:extLst>
              <a:ext uri="{FF2B5EF4-FFF2-40B4-BE49-F238E27FC236}">
                <a16:creationId xmlns:a16="http://schemas.microsoft.com/office/drawing/2014/main" id="{4D708155-DBD7-48BC-BC19-4DDC7BB4E4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37" t="2147" b="8052"/>
          <a:stretch/>
        </p:blipFill>
        <p:spPr bwMode="auto">
          <a:xfrm>
            <a:off x="902489" y="268089"/>
            <a:ext cx="4253171" cy="635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92209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F0F0C74-5F5D-4083-AD9B-EE170AE2ECEE}"/>
              </a:ext>
            </a:extLst>
          </p:cNvPr>
          <p:cNvSpPr/>
          <p:nvPr/>
        </p:nvSpPr>
        <p:spPr>
          <a:xfrm>
            <a:off x="6892290" y="0"/>
            <a:ext cx="529971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00150" y="2320222"/>
            <a:ext cx="4505325" cy="150971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More Information about SPARC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23A76-80F2-44AA-8A27-974398CD6D9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863013" y="300038"/>
            <a:ext cx="3328987" cy="65579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/>
              <a:t>Website</a:t>
            </a:r>
          </a:p>
          <a:p>
            <a:pPr marL="0" indent="0">
              <a:buNone/>
            </a:pPr>
            <a:r>
              <a:rPr lang="en-US" sz="1600" dirty="0">
                <a:hlinkClick r:id="rId2"/>
              </a:rPr>
              <a:t>http://sparc.eng.auburn.edu/</a:t>
            </a:r>
            <a:endParaRPr lang="en-US" sz="1600" dirty="0"/>
          </a:p>
          <a:p>
            <a:pPr marL="0" indent="0">
              <a:buNone/>
            </a:pPr>
            <a:endParaRPr lang="en-US" sz="2800" b="1" dirty="0"/>
          </a:p>
          <a:p>
            <a:pPr marL="0" indent="0">
              <a:buNone/>
            </a:pPr>
            <a:r>
              <a:rPr lang="en-US" sz="2800" b="1" dirty="0"/>
              <a:t>Github</a:t>
            </a:r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https://github.com/SPARC-Auburn</a:t>
            </a:r>
            <a:endParaRPr lang="en-US" sz="1600" dirty="0"/>
          </a:p>
          <a:p>
            <a:pPr marL="0" indent="0">
              <a:buNone/>
            </a:pPr>
            <a:endParaRPr lang="en-US" sz="2800" b="1" dirty="0"/>
          </a:p>
          <a:p>
            <a:pPr marL="0" indent="0">
              <a:buNone/>
            </a:pPr>
            <a:r>
              <a:rPr lang="en-US" sz="2800" b="1" dirty="0"/>
              <a:t>Slack</a:t>
            </a:r>
          </a:p>
          <a:p>
            <a:pPr marL="0" indent="0">
              <a:buNone/>
            </a:pPr>
            <a:r>
              <a:rPr lang="en-US" sz="1800" dirty="0">
                <a:hlinkClick r:id="rId4"/>
              </a:rPr>
              <a:t>https://sparc-auburn.slack.com/</a:t>
            </a:r>
            <a:endParaRPr lang="en-US" sz="1800" dirty="0"/>
          </a:p>
          <a:p>
            <a:pPr marL="0" indent="0">
              <a:buNone/>
            </a:pPr>
            <a:endParaRPr lang="en-US" sz="2800" b="1" dirty="0"/>
          </a:p>
          <a:p>
            <a:pPr marL="0" indent="0">
              <a:buNone/>
            </a:pPr>
            <a:r>
              <a:rPr lang="en-US" sz="2800" b="1" dirty="0"/>
              <a:t>Email</a:t>
            </a:r>
          </a:p>
          <a:p>
            <a:pPr marL="0" indent="0">
              <a:buNone/>
            </a:pPr>
            <a:r>
              <a:rPr lang="en-US" sz="1800" dirty="0">
                <a:hlinkClick r:id="rId5"/>
              </a:rPr>
              <a:t>sparc.auburn@gmail.com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2054" name="Picture 6" descr="Related image">
            <a:extLst>
              <a:ext uri="{FF2B5EF4-FFF2-40B4-BE49-F238E27FC236}">
                <a16:creationId xmlns:a16="http://schemas.microsoft.com/office/drawing/2014/main" id="{ACDDE797-C915-402E-8CF5-999A03BD1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521" y="3343473"/>
            <a:ext cx="885295" cy="885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link logo">
            <a:extLst>
              <a:ext uri="{FF2B5EF4-FFF2-40B4-BE49-F238E27FC236}">
                <a16:creationId xmlns:a16="http://schemas.microsoft.com/office/drawing/2014/main" id="{616AA9F9-9482-4B01-824C-D316D9033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521" y="507209"/>
            <a:ext cx="908637" cy="382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github logo">
            <a:extLst>
              <a:ext uri="{FF2B5EF4-FFF2-40B4-BE49-F238E27FC236}">
                <a16:creationId xmlns:a16="http://schemas.microsoft.com/office/drawing/2014/main" id="{015FE6AF-BBE1-44FF-AAAF-FD3AF8C41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9" t="10715" r="10229" b="9815"/>
          <a:stretch/>
        </p:blipFill>
        <p:spPr bwMode="auto">
          <a:xfrm>
            <a:off x="7671570" y="1770390"/>
            <a:ext cx="1002879" cy="987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google inbox logo">
            <a:extLst>
              <a:ext uri="{FF2B5EF4-FFF2-40B4-BE49-F238E27FC236}">
                <a16:creationId xmlns:a16="http://schemas.microsoft.com/office/drawing/2014/main" id="{20F7B889-054C-46DE-99F3-B0B60E773A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9" r="19779"/>
          <a:stretch/>
        </p:blipFill>
        <p:spPr bwMode="auto">
          <a:xfrm>
            <a:off x="7721422" y="4753122"/>
            <a:ext cx="950191" cy="1179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9231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9E03D8-0826-4EDF-B707-18D2DFF08F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812F413-A715-4263-B4C0-7D107DCE97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23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0F10-DA76-4934-8E63-FC2B755F6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Outreach and Recruitment</a:t>
            </a:r>
          </a:p>
        </p:txBody>
      </p:sp>
    </p:spTree>
    <p:extLst>
      <p:ext uri="{BB962C8B-B14F-4D97-AF65-F5344CB8AC3E}">
        <p14:creationId xmlns:p14="http://schemas.microsoft.com/office/powerpoint/2010/main" val="5351827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Auburn 2">
      <a:dk1>
        <a:srgbClr val="2D2D2D"/>
      </a:dk1>
      <a:lt1>
        <a:sysClr val="window" lastClr="FFFFFF"/>
      </a:lt1>
      <a:dk2>
        <a:srgbClr val="DD5515"/>
      </a:dk2>
      <a:lt2>
        <a:srgbClr val="DFE3E5"/>
      </a:lt2>
      <a:accent1>
        <a:srgbClr val="DD5515"/>
      </a:accent1>
      <a:accent2>
        <a:srgbClr val="03244D"/>
      </a:accent2>
      <a:accent3>
        <a:srgbClr val="496E9C"/>
      </a:accent3>
      <a:accent4>
        <a:srgbClr val="FCA48C"/>
      </a:accent4>
      <a:accent5>
        <a:srgbClr val="DD5515"/>
      </a:accent5>
      <a:accent6>
        <a:srgbClr val="03244D"/>
      </a:accent6>
      <a:hlink>
        <a:srgbClr val="496E9C"/>
      </a:hlink>
      <a:folHlink>
        <a:srgbClr val="496E9C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1_Banded">
  <a:themeElements>
    <a:clrScheme name="Auburn 2">
      <a:dk1>
        <a:srgbClr val="2D2D2D"/>
      </a:dk1>
      <a:lt1>
        <a:sysClr val="window" lastClr="FFFFFF"/>
      </a:lt1>
      <a:dk2>
        <a:srgbClr val="DD5515"/>
      </a:dk2>
      <a:lt2>
        <a:srgbClr val="DFE3E5"/>
      </a:lt2>
      <a:accent1>
        <a:srgbClr val="DD5515"/>
      </a:accent1>
      <a:accent2>
        <a:srgbClr val="03244D"/>
      </a:accent2>
      <a:accent3>
        <a:srgbClr val="496E9C"/>
      </a:accent3>
      <a:accent4>
        <a:srgbClr val="FCA48C"/>
      </a:accent4>
      <a:accent5>
        <a:srgbClr val="DD5515"/>
      </a:accent5>
      <a:accent6>
        <a:srgbClr val="03244D"/>
      </a:accent6>
      <a:hlink>
        <a:srgbClr val="496E9C"/>
      </a:hlink>
      <a:folHlink>
        <a:srgbClr val="496E9C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1664</Words>
  <Application>Microsoft Office PowerPoint</Application>
  <PresentationFormat>Widescreen</PresentationFormat>
  <Paragraphs>284</Paragraphs>
  <Slides>34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Calibri</vt:lpstr>
      <vt:lpstr>Cambria Math</vt:lpstr>
      <vt:lpstr>Consolas</vt:lpstr>
      <vt:lpstr>Corbel</vt:lpstr>
      <vt:lpstr>Wingdings</vt:lpstr>
      <vt:lpstr>Banded</vt:lpstr>
      <vt:lpstr>1_Banded</vt:lpstr>
      <vt:lpstr>Welcome to:</vt:lpstr>
      <vt:lpstr>Agenda</vt:lpstr>
      <vt:lpstr>About SPARC</vt:lpstr>
      <vt:lpstr>About SPARC</vt:lpstr>
      <vt:lpstr>Our  Lab</vt:lpstr>
      <vt:lpstr>How to become a Member</vt:lpstr>
      <vt:lpstr>More Information about SPARC</vt:lpstr>
      <vt:lpstr>Questions?</vt:lpstr>
      <vt:lpstr>Outreach and Recruitment</vt:lpstr>
      <vt:lpstr>Upcoming Events</vt:lpstr>
      <vt:lpstr>Meetings this Week</vt:lpstr>
      <vt:lpstr>Project Open Forum</vt:lpstr>
      <vt:lpstr>Major Project #1:  IEEE Southeast con</vt:lpstr>
      <vt:lpstr>Major Project #2:  Mail Bird</vt:lpstr>
      <vt:lpstr>Major Project #3:  MATILDA</vt:lpstr>
      <vt:lpstr>Side Project #1:  Musical Tesla Coil</vt:lpstr>
      <vt:lpstr>Side Project #2:  Automate Nerf Turret</vt:lpstr>
      <vt:lpstr>Side Project #3:  3D Print Enclosure</vt:lpstr>
      <vt:lpstr>Side Project #4:  Vertical Axis Wind Turbine</vt:lpstr>
      <vt:lpstr>Side Project #5:  Lab Assistant</vt:lpstr>
      <vt:lpstr>Project Ideas?</vt:lpstr>
      <vt:lpstr>Maker Training Session:</vt:lpstr>
      <vt:lpstr>What is a Raspberry Pi?</vt:lpstr>
      <vt:lpstr>Different Versions of the Pi</vt:lpstr>
      <vt:lpstr>Setting up the Pi SD Card</vt:lpstr>
      <vt:lpstr>Additional Notes</vt:lpstr>
      <vt:lpstr>What is Linux?</vt:lpstr>
      <vt:lpstr>Network and Python Commands</vt:lpstr>
      <vt:lpstr>Connecting Via SSH</vt:lpstr>
      <vt:lpstr>GPIO on Raspberry Pi</vt:lpstr>
      <vt:lpstr>Using GPIO with Python</vt:lpstr>
      <vt:lpstr>Using the Pi Camera</vt:lpstr>
      <vt:lpstr>Using the Camera with Python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to:</dc:title>
  <dc:creator>Matthew Castleberry</dc:creator>
  <cp:lastModifiedBy>Matthew Castleberry</cp:lastModifiedBy>
  <cp:revision>6</cp:revision>
  <dcterms:created xsi:type="dcterms:W3CDTF">2018-08-28T21:09:04Z</dcterms:created>
  <dcterms:modified xsi:type="dcterms:W3CDTF">2018-08-28T22:01:30Z</dcterms:modified>
</cp:coreProperties>
</file>